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70"/>
  </p:notesMasterIdLst>
  <p:sldIdLst>
    <p:sldId id="256" r:id="rId2"/>
    <p:sldId id="257" r:id="rId3"/>
    <p:sldId id="430" r:id="rId4"/>
    <p:sldId id="258" r:id="rId5"/>
    <p:sldId id="259" r:id="rId6"/>
    <p:sldId id="411" r:id="rId7"/>
    <p:sldId id="569" r:id="rId8"/>
    <p:sldId id="571" r:id="rId9"/>
    <p:sldId id="514" r:id="rId10"/>
    <p:sldId id="508" r:id="rId11"/>
    <p:sldId id="572" r:id="rId12"/>
    <p:sldId id="510" r:id="rId13"/>
    <p:sldId id="573" r:id="rId14"/>
    <p:sldId id="509" r:id="rId15"/>
    <p:sldId id="574" r:id="rId16"/>
    <p:sldId id="511" r:id="rId17"/>
    <p:sldId id="512" r:id="rId18"/>
    <p:sldId id="513" r:id="rId19"/>
    <p:sldId id="575" r:id="rId20"/>
    <p:sldId id="516" r:id="rId21"/>
    <p:sldId id="576" r:id="rId22"/>
    <p:sldId id="517" r:id="rId23"/>
    <p:sldId id="515" r:id="rId24"/>
    <p:sldId id="519" r:id="rId25"/>
    <p:sldId id="554" r:id="rId26"/>
    <p:sldId id="520" r:id="rId27"/>
    <p:sldId id="521" r:id="rId28"/>
    <p:sldId id="522" r:id="rId29"/>
    <p:sldId id="523" r:id="rId30"/>
    <p:sldId id="577" r:id="rId31"/>
    <p:sldId id="525" r:id="rId32"/>
    <p:sldId id="578" r:id="rId33"/>
    <p:sldId id="524" r:id="rId34"/>
    <p:sldId id="579" r:id="rId35"/>
    <p:sldId id="518" r:id="rId36"/>
    <p:sldId id="527" r:id="rId37"/>
    <p:sldId id="580" r:id="rId38"/>
    <p:sldId id="526" r:id="rId39"/>
    <p:sldId id="531" r:id="rId40"/>
    <p:sldId id="528" r:id="rId41"/>
    <p:sldId id="530" r:id="rId42"/>
    <p:sldId id="581" r:id="rId43"/>
    <p:sldId id="533" r:id="rId44"/>
    <p:sldId id="534" r:id="rId45"/>
    <p:sldId id="535" r:id="rId46"/>
    <p:sldId id="532" r:id="rId47"/>
    <p:sldId id="537" r:id="rId48"/>
    <p:sldId id="538" r:id="rId49"/>
    <p:sldId id="539" r:id="rId50"/>
    <p:sldId id="582" r:id="rId51"/>
    <p:sldId id="540" r:id="rId52"/>
    <p:sldId id="583" r:id="rId53"/>
    <p:sldId id="541" r:id="rId54"/>
    <p:sldId id="553" r:id="rId55"/>
    <p:sldId id="552" r:id="rId56"/>
    <p:sldId id="568" r:id="rId57"/>
    <p:sldId id="559" r:id="rId58"/>
    <p:sldId id="563" r:id="rId59"/>
    <p:sldId id="564" r:id="rId60"/>
    <p:sldId id="560" r:id="rId61"/>
    <p:sldId id="565" r:id="rId62"/>
    <p:sldId id="561" r:id="rId63"/>
    <p:sldId id="566" r:id="rId64"/>
    <p:sldId id="562" r:id="rId65"/>
    <p:sldId id="567" r:id="rId66"/>
    <p:sldId id="269" r:id="rId67"/>
    <p:sldId id="276" r:id="rId68"/>
    <p:sldId id="272" r:id="rId69"/>
  </p:sldIdLst>
  <p:sldSz cx="12192000" cy="6858000"/>
  <p:notesSz cx="7099300" cy="102346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04" autoAdjust="0"/>
    <p:restoredTop sz="86391" autoAdjust="0"/>
  </p:normalViewPr>
  <p:slideViewPr>
    <p:cSldViewPr snapToGrid="0">
      <p:cViewPr varScale="1">
        <p:scale>
          <a:sx n="68" d="100"/>
          <a:sy n="68" d="100"/>
        </p:scale>
        <p:origin x="660" y="72"/>
      </p:cViewPr>
      <p:guideLst>
        <p:guide orient="horz" pos="2160"/>
        <p:guide pos="3840"/>
      </p:guideLst>
    </p:cSldViewPr>
  </p:slideViewPr>
  <p:outlineViewPr>
    <p:cViewPr>
      <p:scale>
        <a:sx n="33" d="100"/>
        <a:sy n="33" d="100"/>
      </p:scale>
      <p:origin x="0" y="9406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4B1A861B-DADD-482D-BB79-0E303A390E06}" type="datetimeFigureOut">
              <a:rPr lang="pt-BR" smtClean="0"/>
              <a:pPr/>
              <a:t>19/05/2025</a:t>
            </a:fld>
            <a:endParaRPr lang="pt-BR" dirty="0"/>
          </a:p>
        </p:txBody>
      </p:sp>
      <p:sp>
        <p:nvSpPr>
          <p:cNvPr id="4" name="Espaço Reservado para Imagem de Slide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8F7127CC-18EB-4A30-9A83-71828FA7D505}" type="slidenum">
              <a:rPr lang="pt-BR" smtClean="0"/>
              <a:pPr/>
              <a:t>‹nº›</a:t>
            </a:fld>
            <a:endParaRPr lang="pt-BR" dirty="0"/>
          </a:p>
        </p:txBody>
      </p:sp>
    </p:spTree>
    <p:extLst>
      <p:ext uri="{BB962C8B-B14F-4D97-AF65-F5344CB8AC3E}">
        <p14:creationId xmlns:p14="http://schemas.microsoft.com/office/powerpoint/2010/main" val="163966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F7127CC-18EB-4A30-9A83-71828FA7D505}" type="slidenum">
              <a:rPr lang="pt-BR" smtClean="0"/>
              <a:pPr/>
              <a:t>4</a:t>
            </a:fld>
            <a:endParaRPr lang="pt-BR" dirty="0"/>
          </a:p>
        </p:txBody>
      </p:sp>
    </p:spTree>
    <p:extLst>
      <p:ext uri="{BB962C8B-B14F-4D97-AF65-F5344CB8AC3E}">
        <p14:creationId xmlns:p14="http://schemas.microsoft.com/office/powerpoint/2010/main" val="933448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1F8E8-B447-5B1B-1909-E71B6D18F38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54CE33A5-9149-CCBA-1BFC-0A399555564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BFA8EB23-B5EC-04DD-306E-68892BD02E9D}"/>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5EF57612-2F61-C57C-5E05-77F41CB3CFBD}"/>
              </a:ext>
            </a:extLst>
          </p:cNvPr>
          <p:cNvSpPr>
            <a:spLocks noGrp="1"/>
          </p:cNvSpPr>
          <p:nvPr>
            <p:ph type="sldNum" sz="quarter" idx="10"/>
          </p:nvPr>
        </p:nvSpPr>
        <p:spPr/>
        <p:txBody>
          <a:bodyPr/>
          <a:lstStyle/>
          <a:p>
            <a:fld id="{8F7127CC-18EB-4A30-9A83-71828FA7D505}" type="slidenum">
              <a:rPr lang="pt-BR" smtClean="0"/>
              <a:pPr/>
              <a:t>13</a:t>
            </a:fld>
            <a:endParaRPr lang="pt-BR" dirty="0"/>
          </a:p>
        </p:txBody>
      </p:sp>
    </p:spTree>
    <p:extLst>
      <p:ext uri="{BB962C8B-B14F-4D97-AF65-F5344CB8AC3E}">
        <p14:creationId xmlns:p14="http://schemas.microsoft.com/office/powerpoint/2010/main" val="3742262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14</a:t>
            </a:fld>
            <a:endParaRPr lang="pt-BR" dirty="0"/>
          </a:p>
        </p:txBody>
      </p:sp>
    </p:spTree>
    <p:extLst>
      <p:ext uri="{BB962C8B-B14F-4D97-AF65-F5344CB8AC3E}">
        <p14:creationId xmlns:p14="http://schemas.microsoft.com/office/powerpoint/2010/main" val="2691728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4E715-F82E-8DE9-FD3C-C4F71829F280}"/>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2D36014-E5B3-7ADC-35DA-06D0A46D4764}"/>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47808420-0874-8A48-CA74-70301BCB5265}"/>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AD568472-A14E-7709-EC0A-9189A7A5727A}"/>
              </a:ext>
            </a:extLst>
          </p:cNvPr>
          <p:cNvSpPr>
            <a:spLocks noGrp="1"/>
          </p:cNvSpPr>
          <p:nvPr>
            <p:ph type="sldNum" sz="quarter" idx="10"/>
          </p:nvPr>
        </p:nvSpPr>
        <p:spPr/>
        <p:txBody>
          <a:bodyPr/>
          <a:lstStyle/>
          <a:p>
            <a:fld id="{8F7127CC-18EB-4A30-9A83-71828FA7D505}" type="slidenum">
              <a:rPr lang="pt-BR" smtClean="0"/>
              <a:pPr/>
              <a:t>15</a:t>
            </a:fld>
            <a:endParaRPr lang="pt-BR" dirty="0"/>
          </a:p>
        </p:txBody>
      </p:sp>
    </p:spTree>
    <p:extLst>
      <p:ext uri="{BB962C8B-B14F-4D97-AF65-F5344CB8AC3E}">
        <p14:creationId xmlns:p14="http://schemas.microsoft.com/office/powerpoint/2010/main" val="1429662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16</a:t>
            </a:fld>
            <a:endParaRPr lang="pt-BR" dirty="0"/>
          </a:p>
        </p:txBody>
      </p:sp>
    </p:spTree>
    <p:extLst>
      <p:ext uri="{BB962C8B-B14F-4D97-AF65-F5344CB8AC3E}">
        <p14:creationId xmlns:p14="http://schemas.microsoft.com/office/powerpoint/2010/main" val="4086097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17</a:t>
            </a:fld>
            <a:endParaRPr lang="pt-BR" dirty="0"/>
          </a:p>
        </p:txBody>
      </p:sp>
    </p:spTree>
    <p:extLst>
      <p:ext uri="{BB962C8B-B14F-4D97-AF65-F5344CB8AC3E}">
        <p14:creationId xmlns:p14="http://schemas.microsoft.com/office/powerpoint/2010/main" val="1652046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18</a:t>
            </a:fld>
            <a:endParaRPr lang="pt-BR" dirty="0"/>
          </a:p>
        </p:txBody>
      </p:sp>
    </p:spTree>
    <p:extLst>
      <p:ext uri="{BB962C8B-B14F-4D97-AF65-F5344CB8AC3E}">
        <p14:creationId xmlns:p14="http://schemas.microsoft.com/office/powerpoint/2010/main" val="2343480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7A11F-CE8C-B2F4-11CC-AB887BC2613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ACD788C7-96E7-137A-98E3-09EC47E3BB0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86947E94-65E7-972F-24F8-84A41799FDF5}"/>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76537581-ECFC-3C6A-A7B5-9C61A6A95F73}"/>
              </a:ext>
            </a:extLst>
          </p:cNvPr>
          <p:cNvSpPr>
            <a:spLocks noGrp="1"/>
          </p:cNvSpPr>
          <p:nvPr>
            <p:ph type="sldNum" sz="quarter" idx="10"/>
          </p:nvPr>
        </p:nvSpPr>
        <p:spPr/>
        <p:txBody>
          <a:bodyPr/>
          <a:lstStyle/>
          <a:p>
            <a:fld id="{8F7127CC-18EB-4A30-9A83-71828FA7D505}" type="slidenum">
              <a:rPr lang="pt-BR" smtClean="0"/>
              <a:pPr/>
              <a:t>19</a:t>
            </a:fld>
            <a:endParaRPr lang="pt-BR" dirty="0"/>
          </a:p>
        </p:txBody>
      </p:sp>
    </p:spTree>
    <p:extLst>
      <p:ext uri="{BB962C8B-B14F-4D97-AF65-F5344CB8AC3E}">
        <p14:creationId xmlns:p14="http://schemas.microsoft.com/office/powerpoint/2010/main" val="1343797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20</a:t>
            </a:fld>
            <a:endParaRPr lang="pt-BR" dirty="0"/>
          </a:p>
        </p:txBody>
      </p:sp>
    </p:spTree>
    <p:extLst>
      <p:ext uri="{BB962C8B-B14F-4D97-AF65-F5344CB8AC3E}">
        <p14:creationId xmlns:p14="http://schemas.microsoft.com/office/powerpoint/2010/main" val="1452484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4BB78-86A7-1D05-28E0-28E3FA4B7A3E}"/>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955A65D-D872-CC33-9EED-16A5E06C7965}"/>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1F404B62-8725-691E-B692-C0095E0CAC94}"/>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1113E6AD-5EFC-8F5E-30B5-1D52E53F00FE}"/>
              </a:ext>
            </a:extLst>
          </p:cNvPr>
          <p:cNvSpPr>
            <a:spLocks noGrp="1"/>
          </p:cNvSpPr>
          <p:nvPr>
            <p:ph type="sldNum" sz="quarter" idx="10"/>
          </p:nvPr>
        </p:nvSpPr>
        <p:spPr/>
        <p:txBody>
          <a:bodyPr/>
          <a:lstStyle/>
          <a:p>
            <a:fld id="{8F7127CC-18EB-4A30-9A83-71828FA7D505}" type="slidenum">
              <a:rPr lang="pt-BR" smtClean="0"/>
              <a:pPr/>
              <a:t>21</a:t>
            </a:fld>
            <a:endParaRPr lang="pt-BR" dirty="0"/>
          </a:p>
        </p:txBody>
      </p:sp>
    </p:spTree>
    <p:extLst>
      <p:ext uri="{BB962C8B-B14F-4D97-AF65-F5344CB8AC3E}">
        <p14:creationId xmlns:p14="http://schemas.microsoft.com/office/powerpoint/2010/main" val="3751835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22</a:t>
            </a:fld>
            <a:endParaRPr lang="pt-BR" dirty="0"/>
          </a:p>
        </p:txBody>
      </p:sp>
    </p:spTree>
    <p:extLst>
      <p:ext uri="{BB962C8B-B14F-4D97-AF65-F5344CB8AC3E}">
        <p14:creationId xmlns:p14="http://schemas.microsoft.com/office/powerpoint/2010/main" val="326510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5</a:t>
            </a:fld>
            <a:endParaRPr lang="pt-BR" dirty="0"/>
          </a:p>
        </p:txBody>
      </p:sp>
    </p:spTree>
    <p:extLst>
      <p:ext uri="{BB962C8B-B14F-4D97-AF65-F5344CB8AC3E}">
        <p14:creationId xmlns:p14="http://schemas.microsoft.com/office/powerpoint/2010/main" val="1256206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23</a:t>
            </a:fld>
            <a:endParaRPr lang="pt-BR" dirty="0"/>
          </a:p>
        </p:txBody>
      </p:sp>
    </p:spTree>
    <p:extLst>
      <p:ext uri="{BB962C8B-B14F-4D97-AF65-F5344CB8AC3E}">
        <p14:creationId xmlns:p14="http://schemas.microsoft.com/office/powerpoint/2010/main" val="2947218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24</a:t>
            </a:fld>
            <a:endParaRPr lang="pt-BR" dirty="0"/>
          </a:p>
        </p:txBody>
      </p:sp>
    </p:spTree>
    <p:extLst>
      <p:ext uri="{BB962C8B-B14F-4D97-AF65-F5344CB8AC3E}">
        <p14:creationId xmlns:p14="http://schemas.microsoft.com/office/powerpoint/2010/main" val="2488365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25</a:t>
            </a:fld>
            <a:endParaRPr lang="pt-BR" dirty="0"/>
          </a:p>
        </p:txBody>
      </p:sp>
    </p:spTree>
    <p:extLst>
      <p:ext uri="{BB962C8B-B14F-4D97-AF65-F5344CB8AC3E}">
        <p14:creationId xmlns:p14="http://schemas.microsoft.com/office/powerpoint/2010/main" val="4115365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26</a:t>
            </a:fld>
            <a:endParaRPr lang="pt-BR" dirty="0"/>
          </a:p>
        </p:txBody>
      </p:sp>
    </p:spTree>
    <p:extLst>
      <p:ext uri="{BB962C8B-B14F-4D97-AF65-F5344CB8AC3E}">
        <p14:creationId xmlns:p14="http://schemas.microsoft.com/office/powerpoint/2010/main" val="2623990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27</a:t>
            </a:fld>
            <a:endParaRPr lang="pt-BR" dirty="0"/>
          </a:p>
        </p:txBody>
      </p:sp>
    </p:spTree>
    <p:extLst>
      <p:ext uri="{BB962C8B-B14F-4D97-AF65-F5344CB8AC3E}">
        <p14:creationId xmlns:p14="http://schemas.microsoft.com/office/powerpoint/2010/main" val="739125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28</a:t>
            </a:fld>
            <a:endParaRPr lang="pt-BR" dirty="0"/>
          </a:p>
        </p:txBody>
      </p:sp>
    </p:spTree>
    <p:extLst>
      <p:ext uri="{BB962C8B-B14F-4D97-AF65-F5344CB8AC3E}">
        <p14:creationId xmlns:p14="http://schemas.microsoft.com/office/powerpoint/2010/main" val="2844316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29</a:t>
            </a:fld>
            <a:endParaRPr lang="pt-BR" dirty="0"/>
          </a:p>
        </p:txBody>
      </p:sp>
    </p:spTree>
    <p:extLst>
      <p:ext uri="{BB962C8B-B14F-4D97-AF65-F5344CB8AC3E}">
        <p14:creationId xmlns:p14="http://schemas.microsoft.com/office/powerpoint/2010/main" val="7876758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A001F-58CC-63A6-0ED4-56E59719DADC}"/>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0FD7113A-485E-D13D-CB42-63B9F8B9BBC5}"/>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9299A90F-E682-A862-7D53-0DD67DA0FBE1}"/>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197D7258-6821-2032-58A3-A14FFCDCF96A}"/>
              </a:ext>
            </a:extLst>
          </p:cNvPr>
          <p:cNvSpPr>
            <a:spLocks noGrp="1"/>
          </p:cNvSpPr>
          <p:nvPr>
            <p:ph type="sldNum" sz="quarter" idx="10"/>
          </p:nvPr>
        </p:nvSpPr>
        <p:spPr/>
        <p:txBody>
          <a:bodyPr/>
          <a:lstStyle/>
          <a:p>
            <a:fld id="{8F7127CC-18EB-4A30-9A83-71828FA7D505}" type="slidenum">
              <a:rPr lang="pt-BR" smtClean="0"/>
              <a:pPr/>
              <a:t>30</a:t>
            </a:fld>
            <a:endParaRPr lang="pt-BR" dirty="0"/>
          </a:p>
        </p:txBody>
      </p:sp>
    </p:spTree>
    <p:extLst>
      <p:ext uri="{BB962C8B-B14F-4D97-AF65-F5344CB8AC3E}">
        <p14:creationId xmlns:p14="http://schemas.microsoft.com/office/powerpoint/2010/main" val="35923528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31</a:t>
            </a:fld>
            <a:endParaRPr lang="pt-BR" dirty="0"/>
          </a:p>
        </p:txBody>
      </p:sp>
    </p:spTree>
    <p:extLst>
      <p:ext uri="{BB962C8B-B14F-4D97-AF65-F5344CB8AC3E}">
        <p14:creationId xmlns:p14="http://schemas.microsoft.com/office/powerpoint/2010/main" val="2158444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C0205-1891-115C-8167-130B976711A8}"/>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D1D2407-0B14-6589-82FB-17739BB4C4E2}"/>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8543B3FC-1CB7-61D1-0695-A962927286B3}"/>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6D6142AF-1A81-EAED-EC47-7A0345F6EC24}"/>
              </a:ext>
            </a:extLst>
          </p:cNvPr>
          <p:cNvSpPr>
            <a:spLocks noGrp="1"/>
          </p:cNvSpPr>
          <p:nvPr>
            <p:ph type="sldNum" sz="quarter" idx="10"/>
          </p:nvPr>
        </p:nvSpPr>
        <p:spPr/>
        <p:txBody>
          <a:bodyPr/>
          <a:lstStyle/>
          <a:p>
            <a:fld id="{8F7127CC-18EB-4A30-9A83-71828FA7D505}" type="slidenum">
              <a:rPr lang="pt-BR" smtClean="0"/>
              <a:pPr/>
              <a:t>32</a:t>
            </a:fld>
            <a:endParaRPr lang="pt-BR" dirty="0"/>
          </a:p>
        </p:txBody>
      </p:sp>
    </p:spTree>
    <p:extLst>
      <p:ext uri="{BB962C8B-B14F-4D97-AF65-F5344CB8AC3E}">
        <p14:creationId xmlns:p14="http://schemas.microsoft.com/office/powerpoint/2010/main" val="1641244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6</a:t>
            </a:fld>
            <a:endParaRPr lang="pt-BR" dirty="0"/>
          </a:p>
        </p:txBody>
      </p:sp>
    </p:spTree>
    <p:extLst>
      <p:ext uri="{BB962C8B-B14F-4D97-AF65-F5344CB8AC3E}">
        <p14:creationId xmlns:p14="http://schemas.microsoft.com/office/powerpoint/2010/main" val="789046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33</a:t>
            </a:fld>
            <a:endParaRPr lang="pt-BR" dirty="0"/>
          </a:p>
        </p:txBody>
      </p:sp>
    </p:spTree>
    <p:extLst>
      <p:ext uri="{BB962C8B-B14F-4D97-AF65-F5344CB8AC3E}">
        <p14:creationId xmlns:p14="http://schemas.microsoft.com/office/powerpoint/2010/main" val="19474180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8E6D5-C69B-7CE8-607C-22847352A3B0}"/>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B6711B8-8AF1-BA84-4A58-097BCB236F01}"/>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006FAD1F-651C-15B5-861A-BC8E2C67D13A}"/>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5880FC3A-2BF7-1921-2873-6E644FF745E7}"/>
              </a:ext>
            </a:extLst>
          </p:cNvPr>
          <p:cNvSpPr>
            <a:spLocks noGrp="1"/>
          </p:cNvSpPr>
          <p:nvPr>
            <p:ph type="sldNum" sz="quarter" idx="10"/>
          </p:nvPr>
        </p:nvSpPr>
        <p:spPr/>
        <p:txBody>
          <a:bodyPr/>
          <a:lstStyle/>
          <a:p>
            <a:fld id="{8F7127CC-18EB-4A30-9A83-71828FA7D505}" type="slidenum">
              <a:rPr lang="pt-BR" smtClean="0"/>
              <a:pPr/>
              <a:t>34</a:t>
            </a:fld>
            <a:endParaRPr lang="pt-BR" dirty="0"/>
          </a:p>
        </p:txBody>
      </p:sp>
    </p:spTree>
    <p:extLst>
      <p:ext uri="{BB962C8B-B14F-4D97-AF65-F5344CB8AC3E}">
        <p14:creationId xmlns:p14="http://schemas.microsoft.com/office/powerpoint/2010/main" val="10265100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35</a:t>
            </a:fld>
            <a:endParaRPr lang="pt-BR" dirty="0"/>
          </a:p>
        </p:txBody>
      </p:sp>
    </p:spTree>
    <p:extLst>
      <p:ext uri="{BB962C8B-B14F-4D97-AF65-F5344CB8AC3E}">
        <p14:creationId xmlns:p14="http://schemas.microsoft.com/office/powerpoint/2010/main" val="32392884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36</a:t>
            </a:fld>
            <a:endParaRPr lang="pt-BR" dirty="0"/>
          </a:p>
        </p:txBody>
      </p:sp>
    </p:spTree>
    <p:extLst>
      <p:ext uri="{BB962C8B-B14F-4D97-AF65-F5344CB8AC3E}">
        <p14:creationId xmlns:p14="http://schemas.microsoft.com/office/powerpoint/2010/main" val="26473278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7A792-498D-BB30-62D7-21F14A08744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DB22748B-2B7E-2265-2CC1-4298D8A45820}"/>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0A78C2C0-4F01-799C-5417-625BD3E4F721}"/>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3F8643A8-7A60-ADC6-8EC5-CF0687AD017F}"/>
              </a:ext>
            </a:extLst>
          </p:cNvPr>
          <p:cNvSpPr>
            <a:spLocks noGrp="1"/>
          </p:cNvSpPr>
          <p:nvPr>
            <p:ph type="sldNum" sz="quarter" idx="10"/>
          </p:nvPr>
        </p:nvSpPr>
        <p:spPr/>
        <p:txBody>
          <a:bodyPr/>
          <a:lstStyle/>
          <a:p>
            <a:fld id="{8F7127CC-18EB-4A30-9A83-71828FA7D505}" type="slidenum">
              <a:rPr lang="pt-BR" smtClean="0"/>
              <a:pPr/>
              <a:t>37</a:t>
            </a:fld>
            <a:endParaRPr lang="pt-BR" dirty="0"/>
          </a:p>
        </p:txBody>
      </p:sp>
    </p:spTree>
    <p:extLst>
      <p:ext uri="{BB962C8B-B14F-4D97-AF65-F5344CB8AC3E}">
        <p14:creationId xmlns:p14="http://schemas.microsoft.com/office/powerpoint/2010/main" val="41430217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38</a:t>
            </a:fld>
            <a:endParaRPr lang="pt-BR" dirty="0"/>
          </a:p>
        </p:txBody>
      </p:sp>
    </p:spTree>
    <p:extLst>
      <p:ext uri="{BB962C8B-B14F-4D97-AF65-F5344CB8AC3E}">
        <p14:creationId xmlns:p14="http://schemas.microsoft.com/office/powerpoint/2010/main" val="8540418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39</a:t>
            </a:fld>
            <a:endParaRPr lang="pt-BR" dirty="0"/>
          </a:p>
        </p:txBody>
      </p:sp>
    </p:spTree>
    <p:extLst>
      <p:ext uri="{BB962C8B-B14F-4D97-AF65-F5344CB8AC3E}">
        <p14:creationId xmlns:p14="http://schemas.microsoft.com/office/powerpoint/2010/main" val="2386076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40</a:t>
            </a:fld>
            <a:endParaRPr lang="pt-BR" dirty="0"/>
          </a:p>
        </p:txBody>
      </p:sp>
    </p:spTree>
    <p:extLst>
      <p:ext uri="{BB962C8B-B14F-4D97-AF65-F5344CB8AC3E}">
        <p14:creationId xmlns:p14="http://schemas.microsoft.com/office/powerpoint/2010/main" val="35449669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41</a:t>
            </a:fld>
            <a:endParaRPr lang="pt-BR" dirty="0"/>
          </a:p>
        </p:txBody>
      </p:sp>
    </p:spTree>
    <p:extLst>
      <p:ext uri="{BB962C8B-B14F-4D97-AF65-F5344CB8AC3E}">
        <p14:creationId xmlns:p14="http://schemas.microsoft.com/office/powerpoint/2010/main" val="23042406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CBC27-AB12-A40F-C66C-6E96FCA6D7AD}"/>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EDC6C7D3-892B-7C04-0A7B-E11A1A55D4F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13B74110-B3BA-D985-B849-24A1AE271076}"/>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2A24A83C-1BA1-32FF-7B2D-6E90BAF2BE8C}"/>
              </a:ext>
            </a:extLst>
          </p:cNvPr>
          <p:cNvSpPr>
            <a:spLocks noGrp="1"/>
          </p:cNvSpPr>
          <p:nvPr>
            <p:ph type="sldNum" sz="quarter" idx="10"/>
          </p:nvPr>
        </p:nvSpPr>
        <p:spPr/>
        <p:txBody>
          <a:bodyPr/>
          <a:lstStyle/>
          <a:p>
            <a:fld id="{8F7127CC-18EB-4A30-9A83-71828FA7D505}" type="slidenum">
              <a:rPr lang="pt-BR" smtClean="0"/>
              <a:pPr/>
              <a:t>42</a:t>
            </a:fld>
            <a:endParaRPr lang="pt-BR" dirty="0"/>
          </a:p>
        </p:txBody>
      </p:sp>
    </p:spTree>
    <p:extLst>
      <p:ext uri="{BB962C8B-B14F-4D97-AF65-F5344CB8AC3E}">
        <p14:creationId xmlns:p14="http://schemas.microsoft.com/office/powerpoint/2010/main" val="3102440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0D7D1-CFD6-D82C-F3CA-94A55FA71FB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AF872831-B6E8-A750-CA1E-D2F7740D886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90675D87-3388-179E-0867-7C32DBE6BBD9}"/>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E2AF610C-CB69-3407-E44F-F3125F92FD35}"/>
              </a:ext>
            </a:extLst>
          </p:cNvPr>
          <p:cNvSpPr>
            <a:spLocks noGrp="1"/>
          </p:cNvSpPr>
          <p:nvPr>
            <p:ph type="sldNum" sz="quarter" idx="10"/>
          </p:nvPr>
        </p:nvSpPr>
        <p:spPr/>
        <p:txBody>
          <a:bodyPr/>
          <a:lstStyle/>
          <a:p>
            <a:fld id="{8F7127CC-18EB-4A30-9A83-71828FA7D505}" type="slidenum">
              <a:rPr lang="pt-BR" smtClean="0"/>
              <a:pPr/>
              <a:t>7</a:t>
            </a:fld>
            <a:endParaRPr lang="pt-BR" dirty="0"/>
          </a:p>
        </p:txBody>
      </p:sp>
    </p:spTree>
    <p:extLst>
      <p:ext uri="{BB962C8B-B14F-4D97-AF65-F5344CB8AC3E}">
        <p14:creationId xmlns:p14="http://schemas.microsoft.com/office/powerpoint/2010/main" val="3458651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43</a:t>
            </a:fld>
            <a:endParaRPr lang="pt-BR" dirty="0"/>
          </a:p>
        </p:txBody>
      </p:sp>
    </p:spTree>
    <p:extLst>
      <p:ext uri="{BB962C8B-B14F-4D97-AF65-F5344CB8AC3E}">
        <p14:creationId xmlns:p14="http://schemas.microsoft.com/office/powerpoint/2010/main" val="37329136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44</a:t>
            </a:fld>
            <a:endParaRPr lang="pt-BR" dirty="0"/>
          </a:p>
        </p:txBody>
      </p:sp>
    </p:spTree>
    <p:extLst>
      <p:ext uri="{BB962C8B-B14F-4D97-AF65-F5344CB8AC3E}">
        <p14:creationId xmlns:p14="http://schemas.microsoft.com/office/powerpoint/2010/main" val="3685721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45</a:t>
            </a:fld>
            <a:endParaRPr lang="pt-BR" dirty="0"/>
          </a:p>
        </p:txBody>
      </p:sp>
    </p:spTree>
    <p:extLst>
      <p:ext uri="{BB962C8B-B14F-4D97-AF65-F5344CB8AC3E}">
        <p14:creationId xmlns:p14="http://schemas.microsoft.com/office/powerpoint/2010/main" val="13501930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46</a:t>
            </a:fld>
            <a:endParaRPr lang="pt-BR" dirty="0"/>
          </a:p>
        </p:txBody>
      </p:sp>
    </p:spTree>
    <p:extLst>
      <p:ext uri="{BB962C8B-B14F-4D97-AF65-F5344CB8AC3E}">
        <p14:creationId xmlns:p14="http://schemas.microsoft.com/office/powerpoint/2010/main" val="12999599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47</a:t>
            </a:fld>
            <a:endParaRPr lang="pt-BR" dirty="0"/>
          </a:p>
        </p:txBody>
      </p:sp>
    </p:spTree>
    <p:extLst>
      <p:ext uri="{BB962C8B-B14F-4D97-AF65-F5344CB8AC3E}">
        <p14:creationId xmlns:p14="http://schemas.microsoft.com/office/powerpoint/2010/main" val="17961764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48</a:t>
            </a:fld>
            <a:endParaRPr lang="pt-BR" dirty="0"/>
          </a:p>
        </p:txBody>
      </p:sp>
    </p:spTree>
    <p:extLst>
      <p:ext uri="{BB962C8B-B14F-4D97-AF65-F5344CB8AC3E}">
        <p14:creationId xmlns:p14="http://schemas.microsoft.com/office/powerpoint/2010/main" val="10711695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49</a:t>
            </a:fld>
            <a:endParaRPr lang="pt-BR" dirty="0"/>
          </a:p>
        </p:txBody>
      </p:sp>
    </p:spTree>
    <p:extLst>
      <p:ext uri="{BB962C8B-B14F-4D97-AF65-F5344CB8AC3E}">
        <p14:creationId xmlns:p14="http://schemas.microsoft.com/office/powerpoint/2010/main" val="2269536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97FEC-D98F-1B72-584A-9D4835A5960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E2C7611B-5373-F2BA-82EE-A00A123AEA54}"/>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1720D926-65EB-3A0B-BCF6-9120F8D7408E}"/>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3DE6CB84-5860-1E31-546D-6D3680A7C7A6}"/>
              </a:ext>
            </a:extLst>
          </p:cNvPr>
          <p:cNvSpPr>
            <a:spLocks noGrp="1"/>
          </p:cNvSpPr>
          <p:nvPr>
            <p:ph type="sldNum" sz="quarter" idx="10"/>
          </p:nvPr>
        </p:nvSpPr>
        <p:spPr/>
        <p:txBody>
          <a:bodyPr/>
          <a:lstStyle/>
          <a:p>
            <a:fld id="{8F7127CC-18EB-4A30-9A83-71828FA7D505}" type="slidenum">
              <a:rPr lang="pt-BR" smtClean="0"/>
              <a:pPr/>
              <a:t>50</a:t>
            </a:fld>
            <a:endParaRPr lang="pt-BR" dirty="0"/>
          </a:p>
        </p:txBody>
      </p:sp>
    </p:spTree>
    <p:extLst>
      <p:ext uri="{BB962C8B-B14F-4D97-AF65-F5344CB8AC3E}">
        <p14:creationId xmlns:p14="http://schemas.microsoft.com/office/powerpoint/2010/main" val="13635893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51</a:t>
            </a:fld>
            <a:endParaRPr lang="pt-BR" dirty="0"/>
          </a:p>
        </p:txBody>
      </p:sp>
    </p:spTree>
    <p:extLst>
      <p:ext uri="{BB962C8B-B14F-4D97-AF65-F5344CB8AC3E}">
        <p14:creationId xmlns:p14="http://schemas.microsoft.com/office/powerpoint/2010/main" val="32911174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CA887-7660-DBDD-1876-A8AE95447E5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D577FEE5-3DE2-CCC6-8BFA-22CC4219F24B}"/>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47322CF3-39D8-2237-7137-EB5ED0B42ADD}"/>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5ED8F581-DAD6-C369-297B-A8F98075587F}"/>
              </a:ext>
            </a:extLst>
          </p:cNvPr>
          <p:cNvSpPr>
            <a:spLocks noGrp="1"/>
          </p:cNvSpPr>
          <p:nvPr>
            <p:ph type="sldNum" sz="quarter" idx="10"/>
          </p:nvPr>
        </p:nvSpPr>
        <p:spPr/>
        <p:txBody>
          <a:bodyPr/>
          <a:lstStyle/>
          <a:p>
            <a:fld id="{8F7127CC-18EB-4A30-9A83-71828FA7D505}" type="slidenum">
              <a:rPr lang="pt-BR" smtClean="0"/>
              <a:pPr/>
              <a:t>52</a:t>
            </a:fld>
            <a:endParaRPr lang="pt-BR" dirty="0"/>
          </a:p>
        </p:txBody>
      </p:sp>
    </p:spTree>
    <p:extLst>
      <p:ext uri="{BB962C8B-B14F-4D97-AF65-F5344CB8AC3E}">
        <p14:creationId xmlns:p14="http://schemas.microsoft.com/office/powerpoint/2010/main" val="1250808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6AD0F-2FA4-F90A-02DA-8213B7625F5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3478E0AD-EACC-519C-F4B4-C4FD0CB6BEF8}"/>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7DA67D29-D264-3A90-BA66-348AA88C79BF}"/>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E6DB81EE-D864-E7D2-3EA2-5B470C4CC600}"/>
              </a:ext>
            </a:extLst>
          </p:cNvPr>
          <p:cNvSpPr>
            <a:spLocks noGrp="1"/>
          </p:cNvSpPr>
          <p:nvPr>
            <p:ph type="sldNum" sz="quarter" idx="10"/>
          </p:nvPr>
        </p:nvSpPr>
        <p:spPr/>
        <p:txBody>
          <a:bodyPr/>
          <a:lstStyle/>
          <a:p>
            <a:fld id="{8F7127CC-18EB-4A30-9A83-71828FA7D505}" type="slidenum">
              <a:rPr lang="pt-BR" smtClean="0"/>
              <a:pPr/>
              <a:t>8</a:t>
            </a:fld>
            <a:endParaRPr lang="pt-BR" dirty="0"/>
          </a:p>
        </p:txBody>
      </p:sp>
    </p:spTree>
    <p:extLst>
      <p:ext uri="{BB962C8B-B14F-4D97-AF65-F5344CB8AC3E}">
        <p14:creationId xmlns:p14="http://schemas.microsoft.com/office/powerpoint/2010/main" val="15502371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53</a:t>
            </a:fld>
            <a:endParaRPr lang="pt-BR" dirty="0"/>
          </a:p>
        </p:txBody>
      </p:sp>
    </p:spTree>
    <p:extLst>
      <p:ext uri="{BB962C8B-B14F-4D97-AF65-F5344CB8AC3E}">
        <p14:creationId xmlns:p14="http://schemas.microsoft.com/office/powerpoint/2010/main" val="27443541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54</a:t>
            </a:fld>
            <a:endParaRPr lang="pt-BR" dirty="0"/>
          </a:p>
        </p:txBody>
      </p:sp>
    </p:spTree>
    <p:extLst>
      <p:ext uri="{BB962C8B-B14F-4D97-AF65-F5344CB8AC3E}">
        <p14:creationId xmlns:p14="http://schemas.microsoft.com/office/powerpoint/2010/main" val="33629336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55</a:t>
            </a:fld>
            <a:endParaRPr lang="pt-BR" dirty="0"/>
          </a:p>
        </p:txBody>
      </p:sp>
    </p:spTree>
    <p:extLst>
      <p:ext uri="{BB962C8B-B14F-4D97-AF65-F5344CB8AC3E}">
        <p14:creationId xmlns:p14="http://schemas.microsoft.com/office/powerpoint/2010/main" val="27175705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56</a:t>
            </a:fld>
            <a:endParaRPr lang="pt-BR" dirty="0"/>
          </a:p>
        </p:txBody>
      </p:sp>
    </p:spTree>
    <p:extLst>
      <p:ext uri="{BB962C8B-B14F-4D97-AF65-F5344CB8AC3E}">
        <p14:creationId xmlns:p14="http://schemas.microsoft.com/office/powerpoint/2010/main" val="24123913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57</a:t>
            </a:fld>
            <a:endParaRPr lang="pt-BR" dirty="0"/>
          </a:p>
        </p:txBody>
      </p:sp>
    </p:spTree>
    <p:extLst>
      <p:ext uri="{BB962C8B-B14F-4D97-AF65-F5344CB8AC3E}">
        <p14:creationId xmlns:p14="http://schemas.microsoft.com/office/powerpoint/2010/main" val="27019886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58</a:t>
            </a:fld>
            <a:endParaRPr lang="pt-BR" dirty="0"/>
          </a:p>
        </p:txBody>
      </p:sp>
    </p:spTree>
    <p:extLst>
      <p:ext uri="{BB962C8B-B14F-4D97-AF65-F5344CB8AC3E}">
        <p14:creationId xmlns:p14="http://schemas.microsoft.com/office/powerpoint/2010/main" val="19160129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59</a:t>
            </a:fld>
            <a:endParaRPr lang="pt-BR" dirty="0"/>
          </a:p>
        </p:txBody>
      </p:sp>
    </p:spTree>
    <p:extLst>
      <p:ext uri="{BB962C8B-B14F-4D97-AF65-F5344CB8AC3E}">
        <p14:creationId xmlns:p14="http://schemas.microsoft.com/office/powerpoint/2010/main" val="5243861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60</a:t>
            </a:fld>
            <a:endParaRPr lang="pt-BR" dirty="0"/>
          </a:p>
        </p:txBody>
      </p:sp>
    </p:spTree>
    <p:extLst>
      <p:ext uri="{BB962C8B-B14F-4D97-AF65-F5344CB8AC3E}">
        <p14:creationId xmlns:p14="http://schemas.microsoft.com/office/powerpoint/2010/main" val="3505907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61</a:t>
            </a:fld>
            <a:endParaRPr lang="pt-BR" dirty="0"/>
          </a:p>
        </p:txBody>
      </p:sp>
    </p:spTree>
    <p:extLst>
      <p:ext uri="{BB962C8B-B14F-4D97-AF65-F5344CB8AC3E}">
        <p14:creationId xmlns:p14="http://schemas.microsoft.com/office/powerpoint/2010/main" val="27810297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62</a:t>
            </a:fld>
            <a:endParaRPr lang="pt-BR" dirty="0"/>
          </a:p>
        </p:txBody>
      </p:sp>
    </p:spTree>
    <p:extLst>
      <p:ext uri="{BB962C8B-B14F-4D97-AF65-F5344CB8AC3E}">
        <p14:creationId xmlns:p14="http://schemas.microsoft.com/office/powerpoint/2010/main" val="4240647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9</a:t>
            </a:fld>
            <a:endParaRPr lang="pt-BR" dirty="0"/>
          </a:p>
        </p:txBody>
      </p:sp>
    </p:spTree>
    <p:extLst>
      <p:ext uri="{BB962C8B-B14F-4D97-AF65-F5344CB8AC3E}">
        <p14:creationId xmlns:p14="http://schemas.microsoft.com/office/powerpoint/2010/main" val="11657231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63</a:t>
            </a:fld>
            <a:endParaRPr lang="pt-BR" dirty="0"/>
          </a:p>
        </p:txBody>
      </p:sp>
    </p:spTree>
    <p:extLst>
      <p:ext uri="{BB962C8B-B14F-4D97-AF65-F5344CB8AC3E}">
        <p14:creationId xmlns:p14="http://schemas.microsoft.com/office/powerpoint/2010/main" val="2848817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64</a:t>
            </a:fld>
            <a:endParaRPr lang="pt-BR" dirty="0"/>
          </a:p>
        </p:txBody>
      </p:sp>
    </p:spTree>
    <p:extLst>
      <p:ext uri="{BB962C8B-B14F-4D97-AF65-F5344CB8AC3E}">
        <p14:creationId xmlns:p14="http://schemas.microsoft.com/office/powerpoint/2010/main" val="32614043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65</a:t>
            </a:fld>
            <a:endParaRPr lang="pt-BR" dirty="0"/>
          </a:p>
        </p:txBody>
      </p:sp>
    </p:spTree>
    <p:extLst>
      <p:ext uri="{BB962C8B-B14F-4D97-AF65-F5344CB8AC3E}">
        <p14:creationId xmlns:p14="http://schemas.microsoft.com/office/powerpoint/2010/main" val="1154599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10</a:t>
            </a:fld>
            <a:endParaRPr lang="pt-BR" dirty="0"/>
          </a:p>
        </p:txBody>
      </p:sp>
    </p:spTree>
    <p:extLst>
      <p:ext uri="{BB962C8B-B14F-4D97-AF65-F5344CB8AC3E}">
        <p14:creationId xmlns:p14="http://schemas.microsoft.com/office/powerpoint/2010/main" val="1632108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EAFA5-C254-D97C-3588-D6A1BC73C45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EE52D1A7-CCD9-587C-0EAB-87718B226CCF}"/>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A9FCA9C6-145E-8344-15F5-7982FE2F84BD}"/>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8835B7BD-DA27-26B8-6331-5A7626FA3160}"/>
              </a:ext>
            </a:extLst>
          </p:cNvPr>
          <p:cNvSpPr>
            <a:spLocks noGrp="1"/>
          </p:cNvSpPr>
          <p:nvPr>
            <p:ph type="sldNum" sz="quarter" idx="10"/>
          </p:nvPr>
        </p:nvSpPr>
        <p:spPr/>
        <p:txBody>
          <a:bodyPr/>
          <a:lstStyle/>
          <a:p>
            <a:fld id="{8F7127CC-18EB-4A30-9A83-71828FA7D505}" type="slidenum">
              <a:rPr lang="pt-BR" smtClean="0"/>
              <a:pPr/>
              <a:t>11</a:t>
            </a:fld>
            <a:endParaRPr lang="pt-BR" dirty="0"/>
          </a:p>
        </p:txBody>
      </p:sp>
    </p:spTree>
    <p:extLst>
      <p:ext uri="{BB962C8B-B14F-4D97-AF65-F5344CB8AC3E}">
        <p14:creationId xmlns:p14="http://schemas.microsoft.com/office/powerpoint/2010/main" val="1994725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12</a:t>
            </a:fld>
            <a:endParaRPr lang="pt-BR" dirty="0"/>
          </a:p>
        </p:txBody>
      </p:sp>
    </p:spTree>
    <p:extLst>
      <p:ext uri="{BB962C8B-B14F-4D97-AF65-F5344CB8AC3E}">
        <p14:creationId xmlns:p14="http://schemas.microsoft.com/office/powerpoint/2010/main" val="2048806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19/05/2025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147384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19/05/2025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2682656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19/05/2025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1846845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19/05/2025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369217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19/05/2025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262016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519F1065-9BCC-4DF1-BFFB-75595F8700F4}" type="datetimeFigureOut">
              <a:rPr lang="pt-BR" smtClean="0"/>
              <a:pPr/>
              <a:t>19/05/2025</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3985290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519F1065-9BCC-4DF1-BFFB-75595F8700F4}" type="datetimeFigureOut">
              <a:rPr lang="pt-BR" smtClean="0"/>
              <a:pPr/>
              <a:t>19/05/2025</a:t>
            </a:fld>
            <a:endParaRPr lang="pt-BR" dirty="0"/>
          </a:p>
        </p:txBody>
      </p:sp>
      <p:sp>
        <p:nvSpPr>
          <p:cNvPr id="8" name="Espaço Reservado para Rodapé 7"/>
          <p:cNvSpPr>
            <a:spLocks noGrp="1"/>
          </p:cNvSpPr>
          <p:nvPr>
            <p:ph type="ftr" sz="quarter" idx="11"/>
          </p:nvPr>
        </p:nvSpPr>
        <p:spPr/>
        <p:txBody>
          <a:bodyPr/>
          <a:lstStyle/>
          <a:p>
            <a:endParaRPr lang="pt-BR" dirty="0"/>
          </a:p>
        </p:txBody>
      </p:sp>
      <p:sp>
        <p:nvSpPr>
          <p:cNvPr id="9" name="Espaço Reservado para Número de Slide 8"/>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3341752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519F1065-9BCC-4DF1-BFFB-75595F8700F4}" type="datetimeFigureOut">
              <a:rPr lang="pt-BR" smtClean="0"/>
              <a:pPr/>
              <a:t>19/05/2025</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2367153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19F1065-9BCC-4DF1-BFFB-75595F8700F4}" type="datetimeFigureOut">
              <a:rPr lang="pt-BR" smtClean="0"/>
              <a:pPr/>
              <a:t>19/05/2025</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275083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19F1065-9BCC-4DF1-BFFB-75595F8700F4}" type="datetimeFigureOut">
              <a:rPr lang="pt-BR" smtClean="0"/>
              <a:pPr/>
              <a:t>19/05/2025</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2253781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19F1065-9BCC-4DF1-BFFB-75595F8700F4}" type="datetimeFigureOut">
              <a:rPr lang="pt-BR" smtClean="0"/>
              <a:pPr/>
              <a:t>19/05/2025</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1784171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F1065-9BCC-4DF1-BFFB-75595F8700F4}" type="datetimeFigureOut">
              <a:rPr lang="pt-BR" smtClean="0"/>
              <a:pPr/>
              <a:t>19/05/2025</a:t>
            </a:fld>
            <a:endParaRPr lang="pt-BR" dirty="0"/>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2355665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301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3978782"/>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Compra de pneus (acórdão 1045/16)</a:t>
            </a:r>
          </a:p>
          <a:p>
            <a:pPr algn="just">
              <a:lnSpc>
                <a:spcPct val="150000"/>
              </a:lnSpc>
            </a:pPr>
            <a:r>
              <a:rPr lang="pt-BR"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São vedadas as exigências de:</a:t>
            </a:r>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514350" indent="-51435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Exclusiva fabricação nacional; </a:t>
            </a:r>
          </a:p>
          <a:p>
            <a:pPr marL="514350" indent="-51435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Declaração emitida por uma montadora ou fabricante de máquina/equipamento, que demonstre/ateste a aplicação da marca dos pneus cotados em seus produtos fabricados e/ou homologados por montadoras nacionais, pois configura compromisso/obrigação de terceiro alheio a disputa;</a:t>
            </a:r>
          </a:p>
        </p:txBody>
      </p:sp>
    </p:spTree>
    <p:extLst>
      <p:ext uri="{BB962C8B-B14F-4D97-AF65-F5344CB8AC3E}">
        <p14:creationId xmlns:p14="http://schemas.microsoft.com/office/powerpoint/2010/main" val="2757064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F7E1C2D-9B23-AF3A-A239-CF8DF4BC68C0}"/>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9AECC794-0D67-7CEB-7610-B06039FD2E3B}"/>
              </a:ext>
            </a:extLst>
          </p:cNvPr>
          <p:cNvSpPr txBox="1"/>
          <p:nvPr/>
        </p:nvSpPr>
        <p:spPr>
          <a:xfrm>
            <a:off x="256823" y="811369"/>
            <a:ext cx="11303000" cy="438133"/>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1FFD68E2-CD25-C7A1-0ADF-8D502DAC538F}"/>
              </a:ext>
            </a:extLst>
          </p:cNvPr>
          <p:cNvSpPr txBox="1"/>
          <p:nvPr/>
        </p:nvSpPr>
        <p:spPr>
          <a:xfrm>
            <a:off x="360608" y="1376338"/>
            <a:ext cx="11475791" cy="4532779"/>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Compra de pneus (acórdão 1045/16)</a:t>
            </a:r>
          </a:p>
          <a:p>
            <a:pPr algn="just">
              <a:lnSpc>
                <a:spcPct val="150000"/>
              </a:lnSpc>
            </a:pPr>
            <a:r>
              <a:rPr lang="pt-BR"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São vedadas as exigências de:</a:t>
            </a:r>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514350" indent="-51435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Certificado ISO/TS 16949 como critério de habilitação, visto que o INMETRO é o organismo público competente à fixação de padrões mínimos de segurança aos pneus (nacionais e importados).</a:t>
            </a:r>
          </a:p>
          <a:p>
            <a:pPr marL="514350" indent="-51435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Declaração do fabricante de pneus de que possui corpo técnico para análise de qualquer tipo de garantia, pois esta obrigação circunscreve -se ao licitante vencedor do certame e jamais terceiro alheio à disputa; </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55048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38133"/>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4532779"/>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Compra de pneus (acórdão 1045/16)</a:t>
            </a:r>
          </a:p>
          <a:p>
            <a:pPr algn="just">
              <a:lnSpc>
                <a:spcPct val="150000"/>
              </a:lnSpc>
            </a:pPr>
            <a:r>
              <a:rPr lang="pt-BR"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São vedadas as exigências de:</a:t>
            </a:r>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514350" indent="-51435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Declaração de associação junto a ANIP visto que “ninguém poderá ser compelido a associar-se ou permanecer associado”;</a:t>
            </a:r>
          </a:p>
          <a:p>
            <a:pPr marL="514350" indent="-51435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Certificado privativo do Instituto de Qualidade Automotiva – IQA para fins de qualificação técnica, sendo, portanto, aptos todos os demais Organismos de Certificação de Produtos – OCP voltados ao tema pneus e congêneres, acreditados pelo INMETRO; </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71527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D5C4314-C6F7-FAE8-50A5-FBC88AAFA38F}"/>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BA303396-0CD0-CFEB-6E66-6E8C65876E6B}"/>
              </a:ext>
            </a:extLst>
          </p:cNvPr>
          <p:cNvSpPr txBox="1"/>
          <p:nvPr/>
        </p:nvSpPr>
        <p:spPr>
          <a:xfrm>
            <a:off x="256823" y="811369"/>
            <a:ext cx="11303000" cy="438133"/>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2526A859-5D8E-E1B4-1DA8-96DE8CB4DD9B}"/>
              </a:ext>
            </a:extLst>
          </p:cNvPr>
          <p:cNvSpPr txBox="1"/>
          <p:nvPr/>
        </p:nvSpPr>
        <p:spPr>
          <a:xfrm>
            <a:off x="360608" y="1376338"/>
            <a:ext cx="11475791" cy="4030078"/>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Compra de pneus (acórdão 1045/16)</a:t>
            </a:r>
          </a:p>
          <a:p>
            <a:pPr algn="just">
              <a:lnSpc>
                <a:spcPct val="150000"/>
              </a:lnSpc>
            </a:pPr>
            <a:r>
              <a:rPr lang="pt-BR"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São vedadas as exigências de:</a:t>
            </a:r>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514350" indent="-51435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Apresentação de contrato de prestação de serviços com a empresa que executará a montagem e o balanceamento dos pneus;</a:t>
            </a:r>
          </a:p>
          <a:p>
            <a:pPr marL="514350" indent="-51435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Apresentação de atestados de capacidade técnica com limitação temporal, pois trata-se de prática contrária ao art. 30,§5º da Lei 8.666/93;</a:t>
            </a:r>
          </a:p>
          <a:p>
            <a:pPr marL="514350" indent="-51435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Que os pneus cotados sejam de marcas específicas;</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92742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38133"/>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3373488"/>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Compra de pneus (acórdão 1045/16)</a:t>
            </a:r>
          </a:p>
          <a:p>
            <a:pPr algn="just">
              <a:lnSpc>
                <a:spcPct val="150000"/>
              </a:lnSpc>
            </a:pPr>
            <a:r>
              <a:rPr lang="pt-BR"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São vedadas as exigências de:</a:t>
            </a:r>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514350" indent="-51435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Isenção quanto à apresentação de amostras por determinada marca de produto. Faculta-se a dispensa de amostra quando embasada em marca de certificação, </a:t>
            </a:r>
            <a:r>
              <a:rPr lang="pt-BR" sz="2400" dirty="0" err="1">
                <a:latin typeface="Arial" panose="020B0604020202020204" pitchFamily="34" charset="0"/>
                <a:cs typeface="Arial" panose="020B0604020202020204" pitchFamily="34" charset="0"/>
              </a:rPr>
              <a:t>exemplificadamente</a:t>
            </a:r>
            <a:r>
              <a:rPr lang="pt-BR" sz="2400" dirty="0">
                <a:latin typeface="Arial" panose="020B0604020202020204" pitchFamily="34" charset="0"/>
                <a:cs typeface="Arial" panose="020B0604020202020204" pitchFamily="34" charset="0"/>
              </a:rPr>
              <a:t>, INMETRO, em razão da diligente experimentação realizada pela autarquia federal e seus acreditados;</a:t>
            </a:r>
          </a:p>
        </p:txBody>
      </p:sp>
    </p:spTree>
    <p:extLst>
      <p:ext uri="{BB962C8B-B14F-4D97-AF65-F5344CB8AC3E}">
        <p14:creationId xmlns:p14="http://schemas.microsoft.com/office/powerpoint/2010/main" val="2835876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243C01F-7A33-FF00-2786-24201E8A91B6}"/>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3AC3F5AE-B33F-5FFC-17BB-3A27C7708BF4}"/>
              </a:ext>
            </a:extLst>
          </p:cNvPr>
          <p:cNvSpPr txBox="1"/>
          <p:nvPr/>
        </p:nvSpPr>
        <p:spPr>
          <a:xfrm>
            <a:off x="256823" y="811369"/>
            <a:ext cx="11303000" cy="438133"/>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B1835CA7-F636-8A30-1019-554CF3A8A9B0}"/>
              </a:ext>
            </a:extLst>
          </p:cNvPr>
          <p:cNvSpPr txBox="1"/>
          <p:nvPr/>
        </p:nvSpPr>
        <p:spPr>
          <a:xfrm>
            <a:off x="360608" y="1376338"/>
            <a:ext cx="11475791" cy="5086777"/>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Compra de pneus (acórdão 1045/16)</a:t>
            </a:r>
          </a:p>
          <a:p>
            <a:pPr algn="just">
              <a:lnSpc>
                <a:spcPct val="150000"/>
              </a:lnSpc>
            </a:pPr>
            <a:r>
              <a:rPr lang="pt-BR"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São vedadas as exigências de:</a:t>
            </a:r>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514350" indent="-51435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De entrega de pneus em prazos de horas, concedendo-se um prazo mínimo de 2 dias úteis após a ordem de compra ou após a homologação do certame. Idem quanto à reposição decorrente de falhas no produto entregue;</a:t>
            </a:r>
          </a:p>
          <a:p>
            <a:pPr marL="514350" indent="-51435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Que a licitante mantenha posto de fornecimento de pneus dentro do Município durante a execução contratual, pois restringe a competição de eventuais interessados ao certame e, bem assim, onera por demais a contratada, sem justificativas plausíveis a tanto; </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44886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38133"/>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086777"/>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Compra de pneus (acórdão 1045/16)</a:t>
            </a:r>
          </a:p>
          <a:p>
            <a:pPr algn="just">
              <a:lnSpc>
                <a:spcPct val="150000"/>
              </a:lnSpc>
            </a:pPr>
            <a:r>
              <a:rPr lang="pt-BR"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São vedadas as exigências de:</a:t>
            </a:r>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514350" indent="-51435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De atestado fornecido exclusivamente por pessoa jurídica de direito público para fins de comprovação de aptidão técnica. O art. 30,§1º da Lei 8.666/93 não se encontra revogado, circunstancia que impõe obediência obrigatória; </a:t>
            </a:r>
          </a:p>
          <a:p>
            <a:pPr marL="514350" indent="-51435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A unificação de compra de pneumáticos e a prestação de serviços de alinhamento, balanceamento e cambagem em único lote, pois são itens passíveis de divisão (objetos independentes e de natureza fracionável), aumentando-se o leque de participantes;</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90088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38133"/>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4154984"/>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Locação de veículos (Resolução 4123/05)</a:t>
            </a:r>
          </a:p>
          <a:p>
            <a:pPr algn="just">
              <a:lnSpc>
                <a:spcPct val="150000"/>
              </a:lnSpc>
            </a:pPr>
            <a:r>
              <a:rPr lang="pt-BR" sz="2400" dirty="0">
                <a:latin typeface="Arial" panose="020B0604020202020204" pitchFamily="34" charset="0"/>
                <a:cs typeface="Arial" panose="020B0604020202020204" pitchFamily="34" charset="0"/>
              </a:rPr>
              <a:t>RESOLVE: </a:t>
            </a:r>
          </a:p>
          <a:p>
            <a:pPr algn="just">
              <a:lnSpc>
                <a:spcPct val="150000"/>
              </a:lnSpc>
            </a:pPr>
            <a:r>
              <a:rPr lang="pt-BR" sz="2400" dirty="0">
                <a:highlight>
                  <a:srgbClr val="FFFF00"/>
                </a:highlight>
                <a:latin typeface="Arial" panose="020B0604020202020204" pitchFamily="34" charset="0"/>
                <a:cs typeface="Arial" panose="020B0604020202020204" pitchFamily="34" charset="0"/>
              </a:rPr>
              <a:t>Autorizar </a:t>
            </a:r>
            <a:r>
              <a:rPr lang="pt-BR" sz="2400" dirty="0">
                <a:latin typeface="Arial" panose="020B0604020202020204" pitchFamily="34" charset="0"/>
                <a:cs typeface="Arial" panose="020B0604020202020204" pitchFamily="34" charset="0"/>
              </a:rPr>
              <a:t>a contratação da empresa CASCAVEL LOCADORA DE VEÍCULOS LTDA., para Locação de Veículos, pelo período máximo de 180 (cento e oitenta dias), </a:t>
            </a:r>
            <a:r>
              <a:rPr lang="pt-BR" sz="2400" dirty="0">
                <a:highlight>
                  <a:srgbClr val="FFFF00"/>
                </a:highlight>
                <a:latin typeface="Arial" panose="020B0604020202020204" pitchFamily="34" charset="0"/>
                <a:cs typeface="Arial" panose="020B0604020202020204" pitchFamily="34" charset="0"/>
              </a:rPr>
              <a:t>mediante dispensa de licitação</a:t>
            </a:r>
            <a:r>
              <a:rPr lang="pt-BR" sz="2400" dirty="0">
                <a:latin typeface="Arial" panose="020B0604020202020204" pitchFamily="34" charset="0"/>
                <a:cs typeface="Arial" panose="020B0604020202020204" pitchFamily="34" charset="0"/>
              </a:rPr>
              <a:t>, para utilização por esta Corte de Contas, nos termos do Parecer nº 5010/05, da Diretoria de Assuntos Técnicos. </a:t>
            </a:r>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79818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54612"/>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a:t>
            </a:r>
            <a:r>
              <a:rPr lang="pt-BR" sz="22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t>
            </a:r>
            <a:endParaRPr lang="pt-BR" sz="22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009833"/>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Compra de peças (acórdão 4739/15)</a:t>
            </a:r>
          </a:p>
          <a:p>
            <a:pPr algn="just">
              <a:lnSpc>
                <a:spcPct val="150000"/>
              </a:lnSpc>
            </a:pPr>
            <a:r>
              <a:rPr lang="pt-BR" sz="2400" dirty="0">
                <a:effectLst/>
                <a:latin typeface="Arial" panose="020B0604020202020204" pitchFamily="34" charset="0"/>
                <a:ea typeface="Calibri" panose="020F0502020204030204" pitchFamily="34" charset="0"/>
                <a:cs typeface="Arial" panose="020B0604020202020204" pitchFamily="34" charset="0"/>
              </a:rPr>
              <a:t>Consulta formulada pela Prefeita do Município de Mercedes, Sra. </a:t>
            </a:r>
            <a:r>
              <a:rPr lang="pt-BR" sz="2400" dirty="0" err="1">
                <a:effectLst/>
                <a:latin typeface="Arial" panose="020B0604020202020204" pitchFamily="34" charset="0"/>
                <a:ea typeface="Calibri" panose="020F0502020204030204" pitchFamily="34" charset="0"/>
                <a:cs typeface="Arial" panose="020B0604020202020204" pitchFamily="34" charset="0"/>
              </a:rPr>
              <a:t>Cleci</a:t>
            </a:r>
            <a:r>
              <a:rPr lang="pt-BR" sz="2400" dirty="0">
                <a:effectLst/>
                <a:latin typeface="Arial" panose="020B0604020202020204" pitchFamily="34" charset="0"/>
                <a:ea typeface="Calibri" panose="020F0502020204030204" pitchFamily="34" charset="0"/>
                <a:cs typeface="Arial" panose="020B0604020202020204" pitchFamily="34" charset="0"/>
              </a:rPr>
              <a:t> Maria Rambo </a:t>
            </a:r>
            <a:r>
              <a:rPr lang="pt-BR" sz="2400" dirty="0" err="1">
                <a:effectLst/>
                <a:latin typeface="Arial" panose="020B0604020202020204" pitchFamily="34" charset="0"/>
                <a:ea typeface="Calibri" panose="020F0502020204030204" pitchFamily="34" charset="0"/>
                <a:cs typeface="Arial" panose="020B0604020202020204" pitchFamily="34" charset="0"/>
              </a:rPr>
              <a:t>Loffi</a:t>
            </a:r>
            <a:r>
              <a:rPr lang="pt-BR" sz="2400" dirty="0">
                <a:effectLst/>
                <a:latin typeface="Arial" panose="020B0604020202020204" pitchFamily="34" charset="0"/>
                <a:ea typeface="Calibri" panose="020F0502020204030204" pitchFamily="34" charset="0"/>
                <a:cs typeface="Arial" panose="020B0604020202020204" pitchFamily="34" charset="0"/>
              </a:rPr>
              <a:t>:  </a:t>
            </a:r>
          </a:p>
          <a:p>
            <a:pPr marL="342900" indent="-342900" algn="just">
              <a:lnSpc>
                <a:spcPct val="150000"/>
              </a:lnSpc>
              <a:buFont typeface="Arial" panose="020B0604020202020204" pitchFamily="34" charset="0"/>
              <a:buChar char="•"/>
            </a:pPr>
            <a:r>
              <a:rPr lang="pt-BR" sz="2400" dirty="0">
                <a:effectLst/>
                <a:latin typeface="Arial" panose="020B0604020202020204" pitchFamily="34" charset="0"/>
                <a:ea typeface="Calibri" panose="020F0502020204030204" pitchFamily="34" charset="0"/>
                <a:cs typeface="Arial" panose="020B0604020202020204" pitchFamily="34" charset="0"/>
              </a:rPr>
              <a:t>é juridicamente cabível a utilização, em processo licitatório do tipo menor preço, do critério de julgamento "maior desconto linear” para aferir a proposta mais vantajosa para a Administração, desde que seja imprevisível, no momento da disputa, o quantitativo a ser efetivamente adquirido pelo poder público e que o parâmetro do menor preço unitário seja econômica e operacionalmente inviável, e, ainda, desde que entre os bens licitados for possível verificar um certo grau</a:t>
            </a:r>
            <a:endParaRPr lang="pt-BR"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66206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685A96C-171E-EA63-41C1-B20A22344E3D}"/>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7E8EDCEA-08A7-2183-EBF8-5F2364ECB5E2}"/>
              </a:ext>
            </a:extLst>
          </p:cNvPr>
          <p:cNvSpPr txBox="1"/>
          <p:nvPr/>
        </p:nvSpPr>
        <p:spPr>
          <a:xfrm>
            <a:off x="256823" y="811369"/>
            <a:ext cx="11303000" cy="438133"/>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A4549F19-7A0B-0FCB-BB37-0897A007CAAF}"/>
              </a:ext>
            </a:extLst>
          </p:cNvPr>
          <p:cNvSpPr txBox="1"/>
          <p:nvPr/>
        </p:nvSpPr>
        <p:spPr>
          <a:xfrm>
            <a:off x="360608" y="1376338"/>
            <a:ext cx="11475791" cy="3347840"/>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Compra de peças (acórdão 4739/15)</a:t>
            </a:r>
          </a:p>
          <a:p>
            <a:pPr algn="just">
              <a:lnSpc>
                <a:spcPct val="150000"/>
              </a:lnSpc>
            </a:pPr>
            <a:r>
              <a:rPr lang="pt-BR" sz="2400" dirty="0">
                <a:effectLst/>
                <a:latin typeface="Arial" panose="020B0604020202020204" pitchFamily="34" charset="0"/>
                <a:ea typeface="Calibri" panose="020F0502020204030204" pitchFamily="34" charset="0"/>
                <a:cs typeface="Arial" panose="020B0604020202020204" pitchFamily="34" charset="0"/>
              </a:rPr>
              <a:t>Consulta formulada pela Prefeita do Município de Mercedes, Sra. </a:t>
            </a:r>
            <a:r>
              <a:rPr lang="pt-BR" sz="2400" dirty="0" err="1">
                <a:effectLst/>
                <a:latin typeface="Arial" panose="020B0604020202020204" pitchFamily="34" charset="0"/>
                <a:ea typeface="Calibri" panose="020F0502020204030204" pitchFamily="34" charset="0"/>
                <a:cs typeface="Arial" panose="020B0604020202020204" pitchFamily="34" charset="0"/>
              </a:rPr>
              <a:t>Cleci</a:t>
            </a:r>
            <a:r>
              <a:rPr lang="pt-BR" sz="2400" dirty="0">
                <a:effectLst/>
                <a:latin typeface="Arial" panose="020B0604020202020204" pitchFamily="34" charset="0"/>
                <a:ea typeface="Calibri" panose="020F0502020204030204" pitchFamily="34" charset="0"/>
                <a:cs typeface="Arial" panose="020B0604020202020204" pitchFamily="34" charset="0"/>
              </a:rPr>
              <a:t> Maria Rambo </a:t>
            </a:r>
            <a:r>
              <a:rPr lang="pt-BR" sz="2400" dirty="0" err="1">
                <a:effectLst/>
                <a:latin typeface="Arial" panose="020B0604020202020204" pitchFamily="34" charset="0"/>
                <a:ea typeface="Calibri" panose="020F0502020204030204" pitchFamily="34" charset="0"/>
                <a:cs typeface="Arial" panose="020B0604020202020204" pitchFamily="34" charset="0"/>
              </a:rPr>
              <a:t>Loffi</a:t>
            </a:r>
            <a:r>
              <a:rPr lang="pt-BR" sz="24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pt-BR" sz="2400" dirty="0">
                <a:effectLst/>
                <a:latin typeface="Arial" panose="020B0604020202020204" pitchFamily="34" charset="0"/>
                <a:ea typeface="Calibri" panose="020F0502020204030204" pitchFamily="34" charset="0"/>
                <a:cs typeface="Arial" panose="020B0604020202020204" pitchFamily="34" charset="0"/>
              </a:rPr>
              <a:t>de homogeneidade quanto ao segmento do mercado que integrem e à margem de lucro, cabendo ao gestor justificar a escolha deste critério de julgamento, ou ainda, na hipótese de haver autorização específica em lei federal;</a:t>
            </a:r>
            <a:endParaRPr lang="pt-BR"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91841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508000" y="2291644"/>
            <a:ext cx="11379200" cy="2337563"/>
          </a:xfrm>
          <a:prstGeom prst="rect">
            <a:avLst/>
          </a:prstGeom>
          <a:noFill/>
        </p:spPr>
        <p:txBody>
          <a:bodyPr wrap="square" rtlCol="0">
            <a:spAutoFit/>
          </a:bodyPr>
          <a:lstStyle/>
          <a:p>
            <a:pPr algn="ctr">
              <a:lnSpc>
                <a:spcPct val="107000"/>
              </a:lnSpc>
              <a:spcBef>
                <a:spcPts val="450"/>
              </a:spcBef>
              <a:spcAft>
                <a:spcPts val="800"/>
              </a:spcAft>
            </a:pPr>
            <a:r>
              <a:rPr lang="pt-BR" sz="4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a:t>
            </a:r>
          </a:p>
          <a:p>
            <a:pPr algn="ctr">
              <a:lnSpc>
                <a:spcPct val="107000"/>
              </a:lnSpc>
              <a:spcBef>
                <a:spcPts val="450"/>
              </a:spcBef>
              <a:spcAft>
                <a:spcPts val="800"/>
              </a:spcAft>
            </a:pPr>
            <a:r>
              <a:rPr lang="pt-BR" sz="4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 Almoxarifado</a:t>
            </a:r>
            <a:endParaRPr lang="pt-BR"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pt-BR" sz="4000" b="1" dirty="0">
                <a:solidFill>
                  <a:srgbClr val="000000"/>
                </a:solidFill>
                <a:latin typeface="Arial" panose="020B0604020202020204" pitchFamily="34" charset="0"/>
                <a:ea typeface="Calibri" panose="020F0502020204030204" pitchFamily="34" charset="0"/>
                <a:cs typeface="Arial" panose="020B0604020202020204" pitchFamily="34" charset="0"/>
              </a:rPr>
              <a:t>Obrigações 2025/TCE</a:t>
            </a:r>
            <a:endParaRPr lang="pt-BR" dirty="0"/>
          </a:p>
        </p:txBody>
      </p:sp>
    </p:spTree>
    <p:extLst>
      <p:ext uri="{BB962C8B-B14F-4D97-AF65-F5344CB8AC3E}">
        <p14:creationId xmlns:p14="http://schemas.microsoft.com/office/powerpoint/2010/main" val="3319669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38133"/>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009833"/>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Compra de peças (acórdão 4739/15)</a:t>
            </a:r>
          </a:p>
          <a:p>
            <a:pPr algn="just">
              <a:lnSpc>
                <a:spcPct val="150000"/>
              </a:lnSpc>
            </a:pPr>
            <a:r>
              <a:rPr lang="pt-BR" sz="2400" dirty="0">
                <a:effectLst/>
                <a:latin typeface="Arial" panose="020B0604020202020204" pitchFamily="34" charset="0"/>
                <a:ea typeface="Calibri" panose="020F0502020204030204" pitchFamily="34" charset="0"/>
                <a:cs typeface="Arial" panose="020B0604020202020204" pitchFamily="34" charset="0"/>
              </a:rPr>
              <a:t>Consulta formulada pela Prefeita do Município de Mercedes, Sra. </a:t>
            </a:r>
            <a:r>
              <a:rPr lang="pt-BR" sz="2400" dirty="0" err="1">
                <a:effectLst/>
                <a:latin typeface="Arial" panose="020B0604020202020204" pitchFamily="34" charset="0"/>
                <a:ea typeface="Calibri" panose="020F0502020204030204" pitchFamily="34" charset="0"/>
                <a:cs typeface="Arial" panose="020B0604020202020204" pitchFamily="34" charset="0"/>
              </a:rPr>
              <a:t>Cleci</a:t>
            </a:r>
            <a:r>
              <a:rPr lang="pt-BR" sz="2400" dirty="0">
                <a:effectLst/>
                <a:latin typeface="Arial" panose="020B0604020202020204" pitchFamily="34" charset="0"/>
                <a:ea typeface="Calibri" panose="020F0502020204030204" pitchFamily="34" charset="0"/>
                <a:cs typeface="Arial" panose="020B0604020202020204" pitchFamily="34" charset="0"/>
              </a:rPr>
              <a:t> Maria Rambo </a:t>
            </a:r>
            <a:r>
              <a:rPr lang="pt-BR" sz="2400" dirty="0" err="1">
                <a:effectLst/>
                <a:latin typeface="Arial" panose="020B0604020202020204" pitchFamily="34" charset="0"/>
                <a:ea typeface="Calibri" panose="020F0502020204030204" pitchFamily="34" charset="0"/>
                <a:cs typeface="Arial" panose="020B0604020202020204" pitchFamily="34" charset="0"/>
              </a:rPr>
              <a:t>Loffi</a:t>
            </a:r>
            <a:r>
              <a:rPr lang="pt-BR" sz="2400" dirty="0">
                <a:effectLst/>
                <a:latin typeface="Arial" panose="020B0604020202020204" pitchFamily="34" charset="0"/>
                <a:ea typeface="Calibri" panose="020F0502020204030204" pitchFamily="34" charset="0"/>
                <a:cs typeface="Arial" panose="020B0604020202020204" pitchFamily="34" charset="0"/>
              </a:rPr>
              <a:t>:  </a:t>
            </a:r>
          </a:p>
          <a:p>
            <a:pPr marL="342900" indent="-342900" algn="just">
              <a:lnSpc>
                <a:spcPct val="150000"/>
              </a:lnSpc>
              <a:buFont typeface="Arial" panose="020B0604020202020204" pitchFamily="34" charset="0"/>
              <a:buChar char="•"/>
            </a:pPr>
            <a:r>
              <a:rPr lang="pt-BR" sz="2400" dirty="0">
                <a:latin typeface="Arial" panose="020B0604020202020204" pitchFamily="34" charset="0"/>
                <a:ea typeface="Calibri" panose="020F0502020204030204" pitchFamily="34" charset="0"/>
                <a:cs typeface="Arial" panose="020B0604020202020204" pitchFamily="34" charset="0"/>
              </a:rPr>
              <a:t>o desconto deverá incidir, em regra, sobre a tabela de preços adotada pelo segmento de mercado que fornecerá o bem objeto da licitação, salvo se inexistente a tabela ou for inviável a sua utilização, casos em que será admissível a incidência do desconto sobre orçamento prévio elaborado pela Administração, cabendo ao gestor cercar-se das cautelas necessárias que assegurem a idoneidade dos preços de referência a serem definidos, </a:t>
            </a:r>
            <a:endParaRPr lang="pt-BR"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77334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098DDAB-C3CA-744B-C6B8-476366B1B204}"/>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C39D44B4-5D94-A9CF-5494-180170AA2886}"/>
              </a:ext>
            </a:extLst>
          </p:cNvPr>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23FC4F9E-B73B-63AE-99EF-AA07205EC42F}"/>
              </a:ext>
            </a:extLst>
          </p:cNvPr>
          <p:cNvSpPr txBox="1"/>
          <p:nvPr/>
        </p:nvSpPr>
        <p:spPr>
          <a:xfrm>
            <a:off x="360608" y="1376338"/>
            <a:ext cx="11475791" cy="2793842"/>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Compra de peças (acórdão 4739/15)</a:t>
            </a:r>
          </a:p>
          <a:p>
            <a:pPr algn="just">
              <a:lnSpc>
                <a:spcPct val="150000"/>
              </a:lnSpc>
            </a:pPr>
            <a:r>
              <a:rPr lang="pt-BR" sz="2400" dirty="0">
                <a:effectLst/>
                <a:latin typeface="Arial" panose="020B0604020202020204" pitchFamily="34" charset="0"/>
                <a:ea typeface="Calibri" panose="020F0502020204030204" pitchFamily="34" charset="0"/>
                <a:cs typeface="Arial" panose="020B0604020202020204" pitchFamily="34" charset="0"/>
              </a:rPr>
              <a:t>Consulta formulada pela Prefeita do Município de Mercedes, Sra. </a:t>
            </a:r>
            <a:r>
              <a:rPr lang="pt-BR" sz="2400" dirty="0" err="1">
                <a:effectLst/>
                <a:latin typeface="Arial" panose="020B0604020202020204" pitchFamily="34" charset="0"/>
                <a:ea typeface="Calibri" panose="020F0502020204030204" pitchFamily="34" charset="0"/>
                <a:cs typeface="Arial" panose="020B0604020202020204" pitchFamily="34" charset="0"/>
              </a:rPr>
              <a:t>Cleci</a:t>
            </a:r>
            <a:r>
              <a:rPr lang="pt-BR" sz="2400" dirty="0">
                <a:effectLst/>
                <a:latin typeface="Arial" panose="020B0604020202020204" pitchFamily="34" charset="0"/>
                <a:ea typeface="Calibri" panose="020F0502020204030204" pitchFamily="34" charset="0"/>
                <a:cs typeface="Arial" panose="020B0604020202020204" pitchFamily="34" charset="0"/>
              </a:rPr>
              <a:t> Maria Rambo </a:t>
            </a:r>
            <a:r>
              <a:rPr lang="pt-BR" sz="2400" dirty="0" err="1">
                <a:effectLst/>
                <a:latin typeface="Arial" panose="020B0604020202020204" pitchFamily="34" charset="0"/>
                <a:ea typeface="Calibri" panose="020F0502020204030204" pitchFamily="34" charset="0"/>
                <a:cs typeface="Arial" panose="020B0604020202020204" pitchFamily="34" charset="0"/>
              </a:rPr>
              <a:t>Loffi</a:t>
            </a:r>
            <a:r>
              <a:rPr lang="pt-BR" sz="24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pt-BR" sz="2400" dirty="0">
                <a:latin typeface="Arial" panose="020B0604020202020204" pitchFamily="34" charset="0"/>
                <a:ea typeface="Calibri" panose="020F0502020204030204" pitchFamily="34" charset="0"/>
                <a:cs typeface="Arial" panose="020B0604020202020204" pitchFamily="34" charset="0"/>
              </a:rPr>
              <a:t>evitando-se a manipulação de preços pelos concorrentes, tudo devidamente justificado e comprovado no processo administrativo preparatório da licitação; </a:t>
            </a:r>
            <a:endParaRPr lang="pt-BR"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1260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38133"/>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4247317"/>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Compra de peças (acórdão 4739/15)</a:t>
            </a:r>
          </a:p>
          <a:p>
            <a:pPr algn="just">
              <a:lnSpc>
                <a:spcPct val="150000"/>
              </a:lnSpc>
            </a:pPr>
            <a:r>
              <a:rPr lang="pt-BR" sz="2400" dirty="0">
                <a:effectLst/>
                <a:latin typeface="Arial" panose="020B0604020202020204" pitchFamily="34" charset="0"/>
                <a:ea typeface="Calibri" panose="020F0502020204030204" pitchFamily="34" charset="0"/>
                <a:cs typeface="Arial" panose="020B0604020202020204" pitchFamily="34" charset="0"/>
              </a:rPr>
              <a:t>Consulta formulada pela Prefeita do Município de Mercedes, Sra. </a:t>
            </a:r>
            <a:r>
              <a:rPr lang="pt-BR" sz="2400" dirty="0" err="1">
                <a:effectLst/>
                <a:latin typeface="Arial" panose="020B0604020202020204" pitchFamily="34" charset="0"/>
                <a:ea typeface="Calibri" panose="020F0502020204030204" pitchFamily="34" charset="0"/>
                <a:cs typeface="Arial" panose="020B0604020202020204" pitchFamily="34" charset="0"/>
              </a:rPr>
              <a:t>Cleci</a:t>
            </a:r>
            <a:r>
              <a:rPr lang="pt-BR" sz="2400" dirty="0">
                <a:effectLst/>
                <a:latin typeface="Arial" panose="020B0604020202020204" pitchFamily="34" charset="0"/>
                <a:ea typeface="Calibri" panose="020F0502020204030204" pitchFamily="34" charset="0"/>
                <a:cs typeface="Arial" panose="020B0604020202020204" pitchFamily="34" charset="0"/>
              </a:rPr>
              <a:t> Maria Rambo </a:t>
            </a:r>
            <a:r>
              <a:rPr lang="pt-BR" sz="2400" dirty="0" err="1">
                <a:effectLst/>
                <a:latin typeface="Arial" panose="020B0604020202020204" pitchFamily="34" charset="0"/>
                <a:ea typeface="Calibri" panose="020F0502020204030204" pitchFamily="34" charset="0"/>
                <a:cs typeface="Arial" panose="020B0604020202020204" pitchFamily="34" charset="0"/>
              </a:rPr>
              <a:t>Loffi</a:t>
            </a:r>
            <a:r>
              <a:rPr lang="pt-BR" sz="2400" dirty="0">
                <a:effectLst/>
                <a:latin typeface="Arial" panose="020B0604020202020204" pitchFamily="34" charset="0"/>
                <a:ea typeface="Calibri" panose="020F0502020204030204" pitchFamily="34" charset="0"/>
                <a:cs typeface="Arial" panose="020B0604020202020204" pitchFamily="34" charset="0"/>
              </a:rPr>
              <a:t>:  </a:t>
            </a:r>
          </a:p>
          <a:p>
            <a:pPr marL="342900" indent="-342900" algn="just">
              <a:lnSpc>
                <a:spcPct val="150000"/>
              </a:lnSpc>
              <a:buFont typeface="Arial" panose="020B0604020202020204" pitchFamily="34" charset="0"/>
              <a:buChar char="•"/>
            </a:pPr>
            <a:r>
              <a:rPr lang="pt-BR" sz="2400" dirty="0">
                <a:latin typeface="Arial" panose="020B0604020202020204" pitchFamily="34" charset="0"/>
                <a:ea typeface="Calibri" panose="020F0502020204030204" pitchFamily="34" charset="0"/>
                <a:cs typeface="Arial" panose="020B0604020202020204" pitchFamily="34" charset="0"/>
              </a:rPr>
              <a:t>não se vislumbra óbice, em princípio, à utilização do critério do "maior desconto linear” para compras, serviços ou obras, devendo restar demonstrado no processo administrativo o preenchimento dos requisitos autorizadores e a sua vantajosidade para a Administração Pública. </a:t>
            </a:r>
          </a:p>
          <a:p>
            <a:pPr marL="342900" indent="-342900" algn="just">
              <a:buAutoNum type="alphaLcParenR"/>
            </a:pPr>
            <a:endParaRPr lang="pt-BR"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75346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2793842"/>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Terceirização dos serviços de manutenção (acórdão 3843/13)</a:t>
            </a:r>
          </a:p>
          <a:p>
            <a:pPr algn="just">
              <a:lnSpc>
                <a:spcPct val="150000"/>
              </a:lnSpc>
            </a:pPr>
            <a:r>
              <a:rPr lang="pt-BR" sz="2400" dirty="0">
                <a:latin typeface="Arial" panose="020B0604020202020204" pitchFamily="34" charset="0"/>
                <a:cs typeface="Arial" panose="020B0604020202020204" pitchFamily="34" charset="0"/>
              </a:rPr>
              <a:t>Representação da Lei nº 8.666/93 – Contratação de serviços – Manutenção frota de ônibus e micro-ônibus – Divisibilidade do objeto do Lote II – Município não fracionou – Artigo 53, § 1º, Lei nº 8.666/93 – Pela procedência com multa – Remessa ao Ministério Público Estadual.</a:t>
            </a:r>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27148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38133"/>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4825167"/>
          </a:xfrm>
          <a:prstGeom prst="rect">
            <a:avLst/>
          </a:prstGeom>
          <a:noFill/>
        </p:spPr>
        <p:txBody>
          <a:bodyPr wrap="square" rtlCol="0">
            <a:spAutoFit/>
          </a:bodyPr>
          <a:lstStyle/>
          <a:p>
            <a:pPr algn="just"/>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Terceirização dos serviços de manutenção (acórdão 3843/13)</a:t>
            </a:r>
          </a:p>
          <a:p>
            <a:pPr algn="just">
              <a:lnSpc>
                <a:spcPct val="150000"/>
              </a:lnSpc>
            </a:pPr>
            <a:r>
              <a:rPr lang="pt-BR" sz="2400" dirty="0">
                <a:latin typeface="Arial" panose="020B0604020202020204" pitchFamily="34" charset="0"/>
                <a:cs typeface="Arial" panose="020B0604020202020204" pitchFamily="34" charset="0"/>
              </a:rPr>
              <a:t>Súmula 247: </a:t>
            </a:r>
            <a:r>
              <a:rPr lang="pt-BR" sz="2400" dirty="0">
                <a:highlight>
                  <a:srgbClr val="FFFF00"/>
                </a:highlight>
                <a:latin typeface="Arial" panose="020B0604020202020204" pitchFamily="34" charset="0"/>
                <a:cs typeface="Arial" panose="020B0604020202020204" pitchFamily="34" charset="0"/>
              </a:rPr>
              <a:t>É obrigatória </a:t>
            </a:r>
            <a:r>
              <a:rPr lang="pt-BR" sz="2400" dirty="0">
                <a:solidFill>
                  <a:srgbClr val="FF0000"/>
                </a:solidFill>
                <a:highlight>
                  <a:srgbClr val="FFFF00"/>
                </a:highlight>
                <a:latin typeface="Arial" panose="020B0604020202020204" pitchFamily="34" charset="0"/>
                <a:cs typeface="Arial" panose="020B0604020202020204" pitchFamily="34" charset="0"/>
              </a:rPr>
              <a:t>a admissão da adjudicação por item e não por preço global</a:t>
            </a:r>
            <a:r>
              <a:rPr lang="pt-BR" sz="2400" dirty="0">
                <a:latin typeface="Arial" panose="020B0604020202020204" pitchFamily="34" charset="0"/>
                <a:cs typeface="Arial" panose="020B0604020202020204" pitchFamily="34" charset="0"/>
              </a:rPr>
              <a:t>, nos editais das licitações para a contratação de obras, serviços, compras e alienações, cujo objeto seja divisível, </a:t>
            </a:r>
            <a:r>
              <a:rPr lang="pt-BR" sz="2400" u="sng" dirty="0">
                <a:latin typeface="Arial" panose="020B0604020202020204" pitchFamily="34" charset="0"/>
                <a:cs typeface="Arial" panose="020B0604020202020204" pitchFamily="34" charset="0"/>
              </a:rPr>
              <a:t>desde que não haja prejuízo para o conjunto ou complexo ou perda de economia de escala</a:t>
            </a:r>
            <a:r>
              <a:rPr lang="pt-BR" sz="2400" dirty="0">
                <a:latin typeface="Arial" panose="020B0604020202020204" pitchFamily="34" charset="0"/>
                <a:cs typeface="Arial" panose="020B0604020202020204" pitchFamily="34" charset="0"/>
              </a:rPr>
              <a:t>, tendo em vista o objetivo de propiciar a ampla participação de licitantes que, embora não dispondo de capacidade para a execução, fornecimento ou aquisição da totalidade do objeto, possam fazê-lo com relação a itens ou unidades autônomas, devendo as exigências de habilitação adequar-se a essa divisibilidade.</a:t>
            </a:r>
            <a:endParaRPr lang="pt-BR" sz="2400" b="1"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52437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38133"/>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3717171"/>
          </a:xfrm>
          <a:prstGeom prst="rect">
            <a:avLst/>
          </a:prstGeom>
          <a:noFill/>
        </p:spPr>
        <p:txBody>
          <a:bodyPr wrap="square" rtlCol="0">
            <a:spAutoFit/>
          </a:bodyPr>
          <a:lstStyle/>
          <a:p>
            <a:pPr algn="just"/>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Terceirização dos serviços de manutenção (acórdão 3843/13)</a:t>
            </a:r>
          </a:p>
          <a:p>
            <a:pPr algn="just">
              <a:lnSpc>
                <a:spcPct val="150000"/>
              </a:lnSpc>
            </a:pPr>
            <a:r>
              <a:rPr lang="pt-BR" sz="2400" dirty="0">
                <a:latin typeface="Arial" panose="020B0604020202020204" pitchFamily="34" charset="0"/>
                <a:cs typeface="Arial" panose="020B0604020202020204" pitchFamily="34" charset="0"/>
              </a:rPr>
              <a:t>Não há qualquer estudo de preços ou parecer que evidencie ganho de escala para a municipalidade, ou mesmo estudo e pesquisa que demonstre que o parcelamento acarretaria aumento de custos. Destarte, não restou comprovado nestes autos a economicidade que o Município afirmou buscar com a contratação dos serviços por preço global, motivo pelo qual deve prevalecer a regra prevista na lei.</a:t>
            </a:r>
            <a:endParaRPr lang="pt-BR" sz="24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65594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3347840"/>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Compra de veículos (proc. 470305/12)</a:t>
            </a:r>
          </a:p>
          <a:p>
            <a:pPr algn="just">
              <a:lnSpc>
                <a:spcPct val="150000"/>
              </a:lnSpc>
            </a:pPr>
            <a:r>
              <a:rPr lang="pt-BR" sz="2400" dirty="0">
                <a:latin typeface="Arial" panose="020B0604020202020204" pitchFamily="34" charset="0"/>
                <a:cs typeface="Arial" panose="020B0604020202020204" pitchFamily="34" charset="0"/>
              </a:rPr>
              <a:t>Representação da Lei nº 8.666/93. Cautelar suspensiva do certame. Compra de veículos. Ausência de preços unitários. Divergência interna do edital quanto ao valor máximo da contratação. Exigência de equipamento (GPS) cuja funcionalidade é atendida por outros solicitados no edital. Risco de incompatibilidade</a:t>
            </a:r>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63981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189369"/>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Compra de veículos (proc. 470305/12)</a:t>
            </a:r>
          </a:p>
          <a:p>
            <a:pPr algn="just">
              <a:lnSpc>
                <a:spcPct val="150000"/>
              </a:lnSpc>
            </a:pPr>
            <a:r>
              <a:rPr lang="pt-BR" sz="2400" dirty="0">
                <a:latin typeface="Arial" panose="020B0604020202020204" pitchFamily="34" charset="0"/>
                <a:cs typeface="Arial" panose="020B0604020202020204" pitchFamily="34" charset="0"/>
              </a:rPr>
              <a:t>Possíveis irregularidades verificadas no edital:</a:t>
            </a:r>
          </a:p>
          <a:p>
            <a:pPr marL="457200" indent="-45720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Ausência de preços unitários.</a:t>
            </a:r>
          </a:p>
          <a:p>
            <a:pPr marL="457200" indent="-45720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Divergência interna do edital quanto ao preço máximo das contratações. </a:t>
            </a:r>
          </a:p>
          <a:p>
            <a:pPr marL="457200" indent="-45720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Exigência de que os veículos tenham rastreador GPS, sendo que o rádio transceptor móvel, também exigido, já contempla a funcionalidade GPS integrada. </a:t>
            </a:r>
          </a:p>
          <a:p>
            <a:pPr marL="457200" indent="-45720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Inexistência, no edital, de dispositivo que garanta a compatibilidade dos novos equipamentos com os atualmente utilizados. </a:t>
            </a:r>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99981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3901837"/>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Compra de veículos (proc. 470305/12)</a:t>
            </a:r>
          </a:p>
          <a:p>
            <a:pPr algn="just">
              <a:lnSpc>
                <a:spcPct val="150000"/>
              </a:lnSpc>
            </a:pPr>
            <a:r>
              <a:rPr lang="pt-BR"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Decisão</a:t>
            </a:r>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2400" dirty="0">
                <a:latin typeface="Arial" panose="020B0604020202020204" pitchFamily="34" charset="0"/>
                <a:cs typeface="Arial" panose="020B0604020202020204" pitchFamily="34" charset="0"/>
              </a:rPr>
              <a:t>II - </a:t>
            </a:r>
            <a:r>
              <a:rPr lang="pt-BR" sz="2400" dirty="0">
                <a:highlight>
                  <a:srgbClr val="FFFF00"/>
                </a:highlight>
                <a:latin typeface="Arial" panose="020B0604020202020204" pitchFamily="34" charset="0"/>
                <a:cs typeface="Arial" panose="020B0604020202020204" pitchFamily="34" charset="0"/>
              </a:rPr>
              <a:t>SUSPENDER cautelarmente a licitação em questão</a:t>
            </a:r>
            <a:r>
              <a:rPr lang="pt-BR" sz="2400" dirty="0">
                <a:latin typeface="Arial" panose="020B0604020202020204" pitchFamily="34" charset="0"/>
                <a:cs typeface="Arial" panose="020B0604020202020204" pitchFamily="34" charset="0"/>
              </a:rPr>
              <a:t>, no estado em que se encontra, até decisão definitiva do Plenário deste Tribunal, tudo com fundamento no inciso IV do art. 125 e no inciso IV do §2º do art. 53 da Lei Orgânica, bem como no inciso III do art. 24, no inciso VII do art. 32, no §1º do art. 282 e no inciso V do art. 401 do Regimento Interno;</a:t>
            </a:r>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93608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159810"/>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Cartão combustível (processo 375631/09)</a:t>
            </a:r>
          </a:p>
          <a:p>
            <a:pPr algn="just">
              <a:lnSpc>
                <a:spcPct val="150000"/>
              </a:lnSpc>
            </a:pPr>
            <a:r>
              <a:rPr lang="pt-BR" sz="2400" dirty="0">
                <a:latin typeface="Arial" panose="020B0604020202020204" pitchFamily="34" charset="0"/>
                <a:cs typeface="Arial" panose="020B0604020202020204" pitchFamily="34" charset="0"/>
              </a:rPr>
              <a:t>Trata-se de representação prevista na Lei Federal nº 8.666/93, que versa sobre licitações e contratos administrativos, formulada por </a:t>
            </a:r>
            <a:r>
              <a:rPr lang="pt-BR" sz="2400" dirty="0" err="1">
                <a:latin typeface="Arial" panose="020B0604020202020204" pitchFamily="34" charset="0"/>
                <a:cs typeface="Arial" panose="020B0604020202020204" pitchFamily="34" charset="0"/>
              </a:rPr>
              <a:t>Trivale</a:t>
            </a:r>
            <a:r>
              <a:rPr lang="pt-BR" sz="2400" dirty="0">
                <a:latin typeface="Arial" panose="020B0604020202020204" pitchFamily="34" charset="0"/>
                <a:cs typeface="Arial" panose="020B0604020202020204" pitchFamily="34" charset="0"/>
              </a:rPr>
              <a:t> Administração Ltda:</a:t>
            </a:r>
          </a:p>
          <a:p>
            <a:pPr algn="just">
              <a:lnSpc>
                <a:spcPct val="150000"/>
              </a:lnSpc>
            </a:pPr>
            <a:r>
              <a:rPr lang="pt-BR" sz="2400" dirty="0">
                <a:highlight>
                  <a:srgbClr val="FFFF00"/>
                </a:highlight>
                <a:latin typeface="Arial" panose="020B0604020202020204" pitchFamily="34" charset="0"/>
                <a:cs typeface="Arial" panose="020B0604020202020204" pitchFamily="34" charset="0"/>
              </a:rPr>
              <a:t>Seleção de administradora de cartão através de licitação.</a:t>
            </a:r>
          </a:p>
          <a:p>
            <a:pPr algn="just">
              <a:lnSpc>
                <a:spcPct val="150000"/>
              </a:lnSpc>
            </a:pPr>
            <a:r>
              <a:rPr lang="pt-BR" sz="2400" dirty="0">
                <a:highlight>
                  <a:srgbClr val="FFFF00"/>
                </a:highlight>
                <a:latin typeface="Arial" panose="020B0604020202020204" pitchFamily="34" charset="0"/>
                <a:cs typeface="Arial" panose="020B0604020202020204" pitchFamily="34" charset="0"/>
              </a:rPr>
              <a:t>CONSÓRCIO – ESTADO DE SANTA CATARINA - CINCATARINA</a:t>
            </a:r>
          </a:p>
          <a:p>
            <a:pPr algn="just">
              <a:lnSpc>
                <a:spcPct val="150000"/>
              </a:lnSpc>
            </a:pPr>
            <a:r>
              <a:rPr lang="pt-BR" sz="2400" dirty="0">
                <a:solidFill>
                  <a:srgbClr val="FF0000"/>
                </a:solidFill>
                <a:highlight>
                  <a:srgbClr val="FFFF00"/>
                </a:highlight>
                <a:latin typeface="Arial" panose="020B0604020202020204" pitchFamily="34" charset="0"/>
                <a:cs typeface="Arial" panose="020B0604020202020204" pitchFamily="34" charset="0"/>
              </a:rPr>
              <a:t>Já existem municípios utilizando para toda a frota – 282 ASSOCIADOS.</a:t>
            </a:r>
          </a:p>
          <a:p>
            <a:pPr algn="just">
              <a:lnSpc>
                <a:spcPct val="150000"/>
              </a:lnSpc>
            </a:pPr>
            <a:r>
              <a:rPr lang="pt-BR" b="0" i="0" dirty="0">
                <a:effectLst/>
                <a:highlight>
                  <a:srgbClr val="00FFFF"/>
                </a:highlight>
                <a:latin typeface="Arial" panose="020B0604020202020204" pitchFamily="34" charset="0"/>
                <a:cs typeface="Arial" panose="020B0604020202020204" pitchFamily="34" charset="0"/>
              </a:rPr>
              <a:t>3630/18 - Tribunal Pleno</a:t>
            </a:r>
            <a:r>
              <a:rPr lang="pt-BR" b="0" i="0" dirty="0">
                <a:highlight>
                  <a:srgbClr val="00FFFF"/>
                </a:highlight>
                <a:latin typeface="Arial" panose="020B0604020202020204" pitchFamily="34" charset="0"/>
                <a:cs typeface="Arial" panose="020B0604020202020204" pitchFamily="34" charset="0"/>
              </a:rPr>
              <a:t> – </a:t>
            </a:r>
            <a:r>
              <a:rPr lang="pt-BR" b="0" i="0" dirty="0">
                <a:effectLst/>
                <a:highlight>
                  <a:srgbClr val="00FFFF"/>
                </a:highlight>
                <a:latin typeface="Arial" panose="020B0604020202020204" pitchFamily="34" charset="0"/>
                <a:cs typeface="Arial" panose="020B0604020202020204" pitchFamily="34" charset="0"/>
              </a:rPr>
              <a:t>Câmara pode ressarcir gasto de combustível de carro de servidor usado a trabalho</a:t>
            </a:r>
            <a:endParaRPr lang="pt-BR" b="0" i="0" dirty="0">
              <a:highlight>
                <a:srgbClr val="00FFFF"/>
              </a:highlight>
              <a:latin typeface="Arial" panose="020B0604020202020204" pitchFamily="34" charset="0"/>
              <a:cs typeface="Arial" panose="020B0604020202020204" pitchFamily="34" charset="0"/>
            </a:endParaRPr>
          </a:p>
          <a:p>
            <a:pPr algn="just">
              <a:lnSpc>
                <a:spcPct val="150000"/>
              </a:lnSpc>
            </a:pPr>
            <a:r>
              <a:rPr lang="pt-BR" sz="2000" b="0" i="0" dirty="0">
                <a:solidFill>
                  <a:schemeClr val="tx2">
                    <a:lumMod val="50000"/>
                  </a:schemeClr>
                </a:solidFill>
                <a:effectLst/>
                <a:highlight>
                  <a:srgbClr val="00FFFF"/>
                </a:highlight>
                <a:latin typeface="Arial" panose="020B0604020202020204" pitchFamily="34" charset="0"/>
                <a:cs typeface="Arial" panose="020B0604020202020204" pitchFamily="34" charset="0"/>
              </a:rPr>
              <a:t>É possível o ressarcimento de despesa com combustível de veículo do servidor quando o deslocamento ocorrer no interesse dos trabalhos do Poder Legislativo, desde que haja prévia autorização em lei municipal específica.</a:t>
            </a:r>
            <a:endParaRPr lang="pt-BR" sz="2000" dirty="0">
              <a:solidFill>
                <a:schemeClr val="tx2">
                  <a:lumMod val="50000"/>
                </a:schemeClr>
              </a:solidFill>
              <a:effectLst/>
              <a:highlight>
                <a:srgbClr val="00FFFF"/>
              </a:highligh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24852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436098" y="1758462"/>
            <a:ext cx="11451102" cy="3414268"/>
          </a:xfrm>
          <a:prstGeom prst="rect">
            <a:avLst/>
          </a:prstGeom>
          <a:noFill/>
        </p:spPr>
        <p:txBody>
          <a:bodyPr wrap="square" rtlCol="0">
            <a:spAutoFit/>
          </a:bodyPr>
          <a:lstStyle/>
          <a:p>
            <a:pPr algn="ctr">
              <a:lnSpc>
                <a:spcPct val="107000"/>
              </a:lnSpc>
              <a:spcAft>
                <a:spcPts val="800"/>
              </a:spcAft>
            </a:pPr>
            <a:r>
              <a:rPr lang="pt-BR" sz="4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a:t>
            </a:r>
          </a:p>
          <a:p>
            <a:pPr algn="ctr">
              <a:lnSpc>
                <a:spcPct val="107000"/>
              </a:lnSpc>
              <a:spcAft>
                <a:spcPts val="800"/>
              </a:spcAft>
            </a:pPr>
            <a:r>
              <a:rPr lang="pt-BR" sz="4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Alertas </a:t>
            </a:r>
          </a:p>
          <a:p>
            <a:pPr algn="ctr">
              <a:lnSpc>
                <a:spcPct val="107000"/>
              </a:lnSpc>
              <a:spcAft>
                <a:spcPts val="800"/>
              </a:spcAft>
            </a:pPr>
            <a:r>
              <a:rPr lang="pt-BR" sz="4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 </a:t>
            </a:r>
          </a:p>
          <a:p>
            <a:pPr algn="ctr">
              <a:lnSpc>
                <a:spcPct val="107000"/>
              </a:lnSpc>
              <a:spcAft>
                <a:spcPts val="800"/>
              </a:spcAft>
            </a:pPr>
            <a:r>
              <a:rPr lang="pt-BR" sz="4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Orientações</a:t>
            </a:r>
            <a:endParaRPr lang="pt-BR" sz="4000" b="1" dirty="0">
              <a:effectLst/>
              <a:latin typeface="Arial" panose="020B0604020202020204" pitchFamily="34" charset="0"/>
              <a:ea typeface="Times New Roman" panose="02020603050405020304" pitchFamily="18"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4113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6E12F64-A81C-C14D-AC09-7D593FA86086}"/>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E1FCD0EA-4177-B49A-A188-B6D5C656DEB9}"/>
              </a:ext>
            </a:extLst>
          </p:cNvPr>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Imagem 4">
            <a:extLst>
              <a:ext uri="{FF2B5EF4-FFF2-40B4-BE49-F238E27FC236}">
                <a16:creationId xmlns:a16="http://schemas.microsoft.com/office/drawing/2014/main" id="{92726C2E-AD77-607F-6885-8FE3C8A57E9A}"/>
              </a:ext>
            </a:extLst>
          </p:cNvPr>
          <p:cNvPicPr>
            <a:picLocks noChangeAspect="1"/>
          </p:cNvPicPr>
          <p:nvPr/>
        </p:nvPicPr>
        <p:blipFill>
          <a:blip r:embed="rId4"/>
          <a:stretch>
            <a:fillRect/>
          </a:stretch>
        </p:blipFill>
        <p:spPr>
          <a:xfrm>
            <a:off x="355601" y="1443037"/>
            <a:ext cx="11616005" cy="5014034"/>
          </a:xfrm>
          <a:prstGeom prst="rect">
            <a:avLst/>
          </a:prstGeom>
        </p:spPr>
      </p:pic>
      <p:sp>
        <p:nvSpPr>
          <p:cNvPr id="16" name="Seta: para a Direita 15">
            <a:extLst>
              <a:ext uri="{FF2B5EF4-FFF2-40B4-BE49-F238E27FC236}">
                <a16:creationId xmlns:a16="http://schemas.microsoft.com/office/drawing/2014/main" id="{13203BD0-EF6A-9455-9615-BBE307737177}"/>
              </a:ext>
            </a:extLst>
          </p:cNvPr>
          <p:cNvSpPr/>
          <p:nvPr/>
        </p:nvSpPr>
        <p:spPr>
          <a:xfrm rot="6464082">
            <a:off x="4557932" y="3102499"/>
            <a:ext cx="548640" cy="717452"/>
          </a:xfrm>
          <a:prstGeom prst="rightArrow">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686597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009833"/>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Cartão combustível (processo 375631/09)</a:t>
            </a:r>
          </a:p>
          <a:p>
            <a:pPr algn="just">
              <a:lnSpc>
                <a:spcPct val="150000"/>
              </a:lnSpc>
            </a:pPr>
            <a:r>
              <a:rPr lang="pt-BR" sz="2400" dirty="0">
                <a:latin typeface="Arial" panose="020B0604020202020204" pitchFamily="34" charset="0"/>
                <a:cs typeface="Arial" panose="020B0604020202020204" pitchFamily="34" charset="0"/>
              </a:rPr>
              <a:t>Pretendendo que esta Corte fiscalize e intervenha no procedimento licitatório referente ao Pregão Presencial nº 1227/2009, cujo objeto era a “contratação de serviços para a implantação e operação de sistema informatizado e integrado com a utilização de cartão magnético ou eletrônico, para gerenciamento do abastecimento de combustíveis (álcool hidratado, gasolina e diesel) e serviços de reposição do nível de óleo do motor da frota de veículos automotores, equipamentos automotivos e equipamentos acoplados da SANEPAR” (fl. 15), em virtude de supostas irregularidades relativas a não aceitação de proposta que</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44331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F519A2D-FCA9-0700-3582-D38B691CB421}"/>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9B6A751F-BB39-C7B9-FC16-B646DD95226E}"/>
              </a:ext>
            </a:extLst>
          </p:cNvPr>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14716DF3-54F1-6A2A-8271-3BFCDA328985}"/>
              </a:ext>
            </a:extLst>
          </p:cNvPr>
          <p:cNvSpPr txBox="1"/>
          <p:nvPr/>
        </p:nvSpPr>
        <p:spPr>
          <a:xfrm>
            <a:off x="360608" y="1376338"/>
            <a:ext cx="11475791" cy="2239844"/>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Cartão combustível (processo 375631/09)</a:t>
            </a:r>
          </a:p>
          <a:p>
            <a:pPr algn="just">
              <a:lnSpc>
                <a:spcPct val="150000"/>
              </a:lnSpc>
            </a:pPr>
            <a:r>
              <a:rPr lang="pt-BR" sz="2400" dirty="0">
                <a:latin typeface="Arial" panose="020B0604020202020204" pitchFamily="34" charset="0"/>
                <a:cs typeface="Arial" panose="020B0604020202020204" pitchFamily="34" charset="0"/>
              </a:rPr>
              <a:t>apresente taxa de administração negativa ou igual a zero por cento, que, segundo a requerente, já seria amplamente aceita pelos Tribunais de Contas e pelo Poder Judiciário. </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94123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4455835"/>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Cartão combustível (processo 375631/09)</a:t>
            </a:r>
          </a:p>
          <a:p>
            <a:pPr algn="just">
              <a:lnSpc>
                <a:spcPct val="150000"/>
              </a:lnSpc>
            </a:pPr>
            <a:r>
              <a:rPr lang="pt-BR" sz="2400" dirty="0">
                <a:latin typeface="Arial" panose="020B0604020202020204" pitchFamily="34" charset="0"/>
                <a:cs typeface="Arial" panose="020B0604020202020204" pitchFamily="34" charset="0"/>
              </a:rPr>
              <a:t>FUNDAMENTAÇÃO E VOTO</a:t>
            </a:r>
          </a:p>
          <a:p>
            <a:pPr algn="just">
              <a:lnSpc>
                <a:spcPct val="150000"/>
              </a:lnSpc>
            </a:pPr>
            <a:r>
              <a:rPr lang="pt-BR" sz="2400" dirty="0">
                <a:latin typeface="Arial" panose="020B0604020202020204" pitchFamily="34" charset="0"/>
                <a:cs typeface="Arial" panose="020B0604020202020204" pitchFamily="34" charset="0"/>
              </a:rPr>
              <a:t>Corroborando o posicionamento da 7ª Inspetoria de Controle Externo, da Diretoria Jurídica e do Ministério Público de Contas, no sentido de que a representação perdeu o objeto, haja vista que a empresa requerente acabou por apresentar proposta no certame em análise em estrita consonância com os termos disciplinados pelo edital, tendo participado do procedimento licitatório que almejava impedir, VOTO pelo arquivamento dos autos, sem julgamento do mérito.</a:t>
            </a:r>
          </a:p>
        </p:txBody>
      </p:sp>
    </p:spTree>
    <p:extLst>
      <p:ext uri="{BB962C8B-B14F-4D97-AF65-F5344CB8AC3E}">
        <p14:creationId xmlns:p14="http://schemas.microsoft.com/office/powerpoint/2010/main" val="1899439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F5CC362-A9F2-EA2C-52D5-B43BDA5A207F}"/>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47B1237B-4FDD-21E9-49DB-D83A69BDA586}"/>
              </a:ext>
            </a:extLst>
          </p:cNvPr>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E4091174-3BBC-5ECD-F180-D77604653B3B}"/>
              </a:ext>
            </a:extLst>
          </p:cNvPr>
          <p:cNvSpPr txBox="1"/>
          <p:nvPr/>
        </p:nvSpPr>
        <p:spPr>
          <a:xfrm>
            <a:off x="360608" y="1376338"/>
            <a:ext cx="11475791" cy="3347840"/>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Cartão combustível (processo 375631/09)</a:t>
            </a:r>
          </a:p>
          <a:p>
            <a:pPr algn="just">
              <a:lnSpc>
                <a:spcPct val="150000"/>
              </a:lnSpc>
            </a:pPr>
            <a:r>
              <a:rPr lang="pt-BR" sz="2400" dirty="0">
                <a:latin typeface="Arial" panose="020B0604020202020204" pitchFamily="34" charset="0"/>
                <a:cs typeface="Arial" panose="020B0604020202020204" pitchFamily="34" charset="0"/>
              </a:rPr>
              <a:t>FUNDAMENTAÇÃO E VOTO</a:t>
            </a:r>
          </a:p>
          <a:p>
            <a:pPr algn="just">
              <a:lnSpc>
                <a:spcPct val="150000"/>
              </a:lnSpc>
            </a:pPr>
            <a:r>
              <a:rPr lang="pt-BR" sz="2400" dirty="0">
                <a:latin typeface="Arial" panose="020B0604020202020204" pitchFamily="34" charset="0"/>
                <a:cs typeface="Arial" panose="020B0604020202020204" pitchFamily="34" charset="0"/>
              </a:rPr>
              <a:t>ACORDAM os Conselheiros do Tribunal de Contas do Estado do Paraná, na conformidade com o voto do Relator e das notas taquigráficas, por unanimidade, em determinar o arquivamento dos autos, sem julgamento do mérito, ante a perda do objeto</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92739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4893647"/>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Falhas no edital (proc. 1045744/14)</a:t>
            </a:r>
          </a:p>
          <a:p>
            <a:pPr algn="just">
              <a:lnSpc>
                <a:spcPct val="150000"/>
              </a:lnSpc>
            </a:pPr>
            <a:r>
              <a:rPr lang="pt-BR" sz="2400" dirty="0">
                <a:latin typeface="Arial" panose="020B0604020202020204" pitchFamily="34" charset="0"/>
                <a:cs typeface="Arial" panose="020B0604020202020204" pitchFamily="34" charset="0"/>
              </a:rPr>
              <a:t>Trata-se de Comunicação de Irregularidade instaurada em face do Município de Maringá, visto que, “de acordo com critérios de materialidade e de relevância, foi selecionado para análise o Edital de Licitação de Concorrência cuja etapa de Consulta Pública se encerrou em 14/10/2014, referente à „Parceria Público Privada para a prestação dos </a:t>
            </a:r>
            <a:r>
              <a:rPr lang="pt-BR" sz="2400" dirty="0">
                <a:highlight>
                  <a:srgbClr val="FFFF00"/>
                </a:highlight>
                <a:latin typeface="Arial" panose="020B0604020202020204" pitchFamily="34" charset="0"/>
                <a:cs typeface="Arial" panose="020B0604020202020204" pitchFamily="34" charset="0"/>
              </a:rPr>
              <a:t>serviços públicos de coleta, tratamento e destinação final de resíduos sólidos </a:t>
            </a:r>
            <a:r>
              <a:rPr lang="pt-BR" sz="2400" dirty="0">
                <a:latin typeface="Arial" panose="020B0604020202020204" pitchFamily="34" charset="0"/>
                <a:cs typeface="Arial" panose="020B0604020202020204" pitchFamily="34" charset="0"/>
              </a:rPr>
              <a:t>no Município de Maringá</a:t>
            </a:r>
            <a:r>
              <a:rPr lang="pt-BR" sz="2400" b="1" dirty="0">
                <a:solidFill>
                  <a:srgbClr val="000000"/>
                </a:solidFill>
                <a:latin typeface="Arial" panose="020B0604020202020204" pitchFamily="34" charset="0"/>
                <a:cs typeface="Arial" panose="020B0604020202020204" pitchFamily="34" charset="0"/>
              </a:rPr>
              <a:t>.</a:t>
            </a:r>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pt-BR" sz="24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50062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009833"/>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Falhas no edital (proc. 1045744/14)</a:t>
            </a:r>
          </a:p>
          <a:p>
            <a:pPr algn="just">
              <a:lnSpc>
                <a:spcPct val="150000"/>
              </a:lnSpc>
            </a:pPr>
            <a:r>
              <a:rPr lang="pt-BR" sz="2400" dirty="0">
                <a:latin typeface="Arial" panose="020B0604020202020204" pitchFamily="34" charset="0"/>
                <a:cs typeface="Arial" panose="020B0604020202020204" pitchFamily="34" charset="0"/>
              </a:rPr>
              <a:t>A Prefeitura de Maringá cancelou o edital de contratação de parceria público privada (PPP) para a coleta, tratamento e destinação do lixo, em virtude da Lei que aprovou a Lei da PPP do lixo, em agosto de 2014, ocorreu irregularmente. De acordo com a legislação municipal vigente e do próprio regimento interno da Câmara Municipal, a Lei precisaria de um quórum qualificado de 2/3 dos membros da Câmara (10 vereadores) nas duas votações realizadas, quórum este que não foi alcançado na primeira votação, onde obteve apenas 9 votos. Em decorrência destes fatos, a Administração Pública decidiu pela sanção da Lei da Câmara para</a:t>
            </a:r>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05350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61ED1DA-1026-05FB-819E-995E06C6B4E7}"/>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273578EC-FE1F-749E-A988-EB93971F5BB0}"/>
              </a:ext>
            </a:extLst>
          </p:cNvPr>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B9219E9F-A02A-8463-5D73-CBDA3ACADB49}"/>
              </a:ext>
            </a:extLst>
          </p:cNvPr>
          <p:cNvSpPr txBox="1"/>
          <p:nvPr/>
        </p:nvSpPr>
        <p:spPr>
          <a:xfrm>
            <a:off x="360608" y="1376338"/>
            <a:ext cx="11475791" cy="3046988"/>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Falhas no edital (proc. 1045744/14)</a:t>
            </a:r>
          </a:p>
          <a:p>
            <a:pPr algn="just">
              <a:lnSpc>
                <a:spcPct val="150000"/>
              </a:lnSpc>
            </a:pPr>
            <a:r>
              <a:rPr lang="pt-BR" sz="2400" dirty="0">
                <a:latin typeface="Arial" panose="020B0604020202020204" pitchFamily="34" charset="0"/>
                <a:cs typeface="Arial" panose="020B0604020202020204" pitchFamily="34" charset="0"/>
              </a:rPr>
              <a:t>revogar a autorização da PPP, que seria o melhor caminho para evitar a insegurança jurídica da concorrência e a redução de interessados a participarem do certame licitatório.</a:t>
            </a:r>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24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70890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4247317"/>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Restrição de competição (proc. 12700/13 - acórdãos 300/2013 e 873/13)</a:t>
            </a:r>
          </a:p>
          <a:p>
            <a:pPr algn="just">
              <a:lnSpc>
                <a:spcPct val="150000"/>
              </a:lnSpc>
            </a:pPr>
            <a:r>
              <a:rPr lang="pt-BR" sz="2400" dirty="0">
                <a:effectLst/>
                <a:latin typeface="Arial" panose="020B0604020202020204" pitchFamily="34" charset="0"/>
                <a:ea typeface="Times New Roman" panose="02020603050405020304" pitchFamily="18" charset="0"/>
                <a:cs typeface="Arial" panose="020B0604020202020204" pitchFamily="34" charset="0"/>
              </a:rPr>
              <a:t>Trata-se de Representação com pedido cautelar, amparada no § 1º do artigo 113 da Lei nº 8.666/931, formulada pela </a:t>
            </a:r>
            <a:r>
              <a:rPr lang="pt-BR" sz="2400" dirty="0" err="1">
                <a:effectLst/>
                <a:latin typeface="Arial" panose="020B0604020202020204" pitchFamily="34" charset="0"/>
                <a:ea typeface="Times New Roman" panose="02020603050405020304" pitchFamily="18" charset="0"/>
                <a:cs typeface="Arial" panose="020B0604020202020204" pitchFamily="34" charset="0"/>
              </a:rPr>
              <a:t>Inforline</a:t>
            </a:r>
            <a:r>
              <a:rPr lang="pt-BR" sz="2400" dirty="0">
                <a:effectLst/>
                <a:latin typeface="Arial" panose="020B0604020202020204" pitchFamily="34" charset="0"/>
                <a:ea typeface="Times New Roman" panose="02020603050405020304" pitchFamily="18" charset="0"/>
                <a:cs typeface="Arial" panose="020B0604020202020204" pitchFamily="34" charset="0"/>
              </a:rPr>
              <a:t> Indústria e Comércio de Móveis Ltda., pessoa jurídica com sede em Colombo, versando sobre supostas ilegalidades no edital do Pregão Presencial nº 001/2012, tipo menor preço por lote, promovido pela Agência de Defesa Agropecuária do Paraná – ADAPAR, autarquia estadual, com vistas à aquisição de mobiliário</a:t>
            </a:r>
            <a:r>
              <a:rPr lang="pt-BR"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pt-BR" sz="1800" dirty="0">
              <a:effectLst/>
              <a:latin typeface="Arial" panose="020B0604020202020204" pitchFamily="34" charset="0"/>
              <a:ea typeface="Calibri" panose="020F0502020204030204" pitchFamily="34" charset="0"/>
              <a:cs typeface="Arial" panose="020B0604020202020204" pitchFamily="34" charset="0"/>
            </a:endParaRPr>
          </a:p>
          <a:p>
            <a:pPr algn="just"/>
            <a:endParaRPr lang="pt-BR"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46729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4247317"/>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Restrição de competição (proc. 12700/13 - acórdãos 300/2013 e 873/13)</a:t>
            </a:r>
          </a:p>
          <a:p>
            <a:pPr algn="just">
              <a:lnSpc>
                <a:spcPct val="150000"/>
              </a:lnSpc>
            </a:pPr>
            <a:r>
              <a:rPr lang="pt-BR" sz="2400" dirty="0">
                <a:effectLst/>
                <a:latin typeface="Arial" panose="020B0604020202020204" pitchFamily="34" charset="0"/>
                <a:ea typeface="Calibri" panose="020F0502020204030204" pitchFamily="34" charset="0"/>
                <a:cs typeface="Arial" panose="020B0604020202020204" pitchFamily="34" charset="0"/>
              </a:rPr>
              <a:t>Recomendo à ADAPAR, na pessoa de seu representante legal, que, nas próximas licitações: </a:t>
            </a:r>
          </a:p>
          <a:p>
            <a:pPr marL="457200" indent="-457200" algn="just">
              <a:lnSpc>
                <a:spcPct val="150000"/>
              </a:lnSpc>
              <a:buAutoNum type="alphaLcParenR"/>
            </a:pPr>
            <a:r>
              <a:rPr lang="pt-BR" sz="2400" dirty="0">
                <a:effectLst/>
                <a:latin typeface="Arial" panose="020B0604020202020204" pitchFamily="34" charset="0"/>
                <a:ea typeface="Calibri" panose="020F0502020204030204" pitchFamily="34" charset="0"/>
                <a:cs typeface="Arial" panose="020B0604020202020204" pitchFamily="34" charset="0"/>
              </a:rPr>
              <a:t>passe a exigir laudos e certificações apenas quando devidamente justificada a sua necessidade no procedimento licitatório e que esses sejam exigidos somente do licitante vencedor, com prazo suficiente para a sua obtenção;</a:t>
            </a:r>
          </a:p>
          <a:p>
            <a:pPr marL="457200" indent="-457200" algn="just">
              <a:lnSpc>
                <a:spcPct val="150000"/>
              </a:lnSpc>
              <a:buAutoNum type="alphaLcParenR"/>
            </a:pPr>
            <a:r>
              <a:rPr lang="pt-BR" sz="2400" dirty="0">
                <a:effectLst/>
                <a:latin typeface="Arial" panose="020B0604020202020204" pitchFamily="34" charset="0"/>
                <a:ea typeface="Calibri" panose="020F0502020204030204" pitchFamily="34" charset="0"/>
                <a:cs typeface="Arial" panose="020B0604020202020204" pitchFamily="34" charset="0"/>
              </a:rPr>
              <a:t>observe o que determina o artigo 40, § 1º, da Lei Federal nº 8.666/03.</a:t>
            </a:r>
          </a:p>
          <a:p>
            <a:pPr algn="just"/>
            <a:endParaRPr lang="pt-BR"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4994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04333" y="798490"/>
            <a:ext cx="10515600" cy="5318975"/>
          </a:xfrm>
        </p:spPr>
        <p:txBody>
          <a:bodyPr>
            <a:noAutofit/>
          </a:bodyPr>
          <a:lstStyle/>
          <a:p>
            <a:pPr marL="0" indent="0">
              <a:buNone/>
              <a:defRPr/>
            </a:pPr>
            <a:r>
              <a:rPr lang="pt-BR" altLang="pt-BR" b="1" u="sng" dirty="0">
                <a:latin typeface="Arial" panose="020B0604020202020204" pitchFamily="34" charset="0"/>
                <a:cs typeface="Arial" panose="020B0604020202020204" pitchFamily="34" charset="0"/>
              </a:rPr>
              <a:t>Dados de formação:</a:t>
            </a:r>
          </a:p>
          <a:p>
            <a:pPr marL="0" indent="0">
              <a:buNone/>
              <a:defRPr/>
            </a:pPr>
            <a:r>
              <a:rPr lang="pt-BR" altLang="pt-BR" b="1" dirty="0">
                <a:latin typeface="Arial" panose="020B0604020202020204" pitchFamily="34" charset="0"/>
                <a:cs typeface="Arial" panose="020B0604020202020204" pitchFamily="34" charset="0"/>
              </a:rPr>
              <a:t>MBA em Gestão Pública e Inovação</a:t>
            </a:r>
          </a:p>
          <a:p>
            <a:pPr marL="0" indent="0">
              <a:buNone/>
              <a:defRPr/>
            </a:pPr>
            <a:r>
              <a:rPr lang="pt-BR" altLang="pt-BR" b="1" dirty="0">
                <a:latin typeface="Arial" panose="020B0604020202020204" pitchFamily="34" charset="0"/>
                <a:cs typeface="Arial" panose="020B0604020202020204" pitchFamily="34" charset="0"/>
              </a:rPr>
              <a:t>Especialista em Contabilidade Gerencial e Empresarial</a:t>
            </a:r>
          </a:p>
          <a:p>
            <a:pPr marL="0" indent="0">
              <a:buNone/>
              <a:defRPr/>
            </a:pPr>
            <a:r>
              <a:rPr lang="pt-BR" altLang="pt-BR" b="1" dirty="0">
                <a:latin typeface="Arial" panose="020B0604020202020204" pitchFamily="34" charset="0"/>
                <a:cs typeface="Arial" panose="020B0604020202020204" pitchFamily="34" charset="0"/>
              </a:rPr>
              <a:t>Bacharel em Administração</a:t>
            </a:r>
          </a:p>
          <a:p>
            <a:pPr marL="0" indent="0">
              <a:buNone/>
              <a:defRPr/>
            </a:pPr>
            <a:r>
              <a:rPr lang="pt-BR" altLang="pt-BR" b="1" dirty="0">
                <a:latin typeface="Arial" panose="020B0604020202020204" pitchFamily="34" charset="0"/>
                <a:cs typeface="Arial" panose="020B0604020202020204" pitchFamily="34" charset="0"/>
              </a:rPr>
              <a:t>Bacharel em Ciências Contábeis</a:t>
            </a:r>
          </a:p>
          <a:p>
            <a:pPr marL="360363" lvl="1" indent="-179388">
              <a:buNone/>
              <a:defRPr/>
            </a:pPr>
            <a:endParaRPr lang="pt-BR" altLang="pt-BR" sz="2800" b="1" dirty="0">
              <a:latin typeface="Arial" panose="020B0604020202020204" pitchFamily="34" charset="0"/>
              <a:cs typeface="Arial" panose="020B0604020202020204" pitchFamily="34" charset="0"/>
            </a:endParaRPr>
          </a:p>
          <a:p>
            <a:pPr marL="84138" lvl="1" indent="-180975">
              <a:buNone/>
              <a:defRPr/>
            </a:pPr>
            <a:r>
              <a:rPr lang="pt-BR" altLang="pt-BR" sz="2800" b="1" u="sng" dirty="0">
                <a:latin typeface="Arial" panose="020B0604020202020204" pitchFamily="34" charset="0"/>
                <a:cs typeface="Arial" panose="020B0604020202020204" pitchFamily="34" charset="0"/>
              </a:rPr>
              <a:t>Atuação:</a:t>
            </a:r>
          </a:p>
          <a:p>
            <a:pPr marL="84138" lvl="1" indent="-180975">
              <a:buNone/>
              <a:defRPr/>
            </a:pPr>
            <a:r>
              <a:rPr lang="pt-BR" altLang="pt-BR" sz="2800" b="1" dirty="0">
                <a:latin typeface="Arial" panose="020B0604020202020204" pitchFamily="34" charset="0"/>
                <a:cs typeface="Arial" panose="020B0604020202020204" pitchFamily="34" charset="0"/>
              </a:rPr>
              <a:t>Professor Universitário</a:t>
            </a:r>
          </a:p>
          <a:p>
            <a:pPr marL="84138" lvl="1" indent="-180975">
              <a:buNone/>
              <a:defRPr/>
            </a:pPr>
            <a:r>
              <a:rPr lang="pt-BR" altLang="pt-BR" sz="2800" b="1" dirty="0">
                <a:latin typeface="Arial" panose="020B0604020202020204" pitchFamily="34" charset="0"/>
                <a:cs typeface="Arial" panose="020B0604020202020204" pitchFamily="34" charset="0"/>
              </a:rPr>
              <a:t>Palestrante / Instrutor Técnico</a:t>
            </a:r>
          </a:p>
          <a:p>
            <a:pPr marL="84138" lvl="1" indent="-180975">
              <a:buNone/>
              <a:defRPr/>
            </a:pPr>
            <a:r>
              <a:rPr lang="pt-BR" altLang="pt-BR" sz="2800" b="1" dirty="0">
                <a:latin typeface="Arial" panose="020B0604020202020204" pitchFamily="34" charset="0"/>
                <a:cs typeface="Arial" panose="020B0604020202020204" pitchFamily="34" charset="0"/>
              </a:rPr>
              <a:t>Contador de Gestão Municipal</a:t>
            </a:r>
          </a:p>
          <a:p>
            <a:pPr lvl="4" algn="r">
              <a:buNone/>
              <a:defRPr/>
            </a:pPr>
            <a:r>
              <a:rPr lang="pt-BR" altLang="pt-BR" sz="2800" b="1" dirty="0">
                <a:highlight>
                  <a:srgbClr val="FFFF00"/>
                </a:highlight>
                <a:latin typeface="Arial" panose="020B0604020202020204" pitchFamily="34" charset="0"/>
                <a:cs typeface="Arial" panose="020B0604020202020204" pitchFamily="34" charset="0"/>
              </a:rPr>
              <a:t>Nilson Francisco </a:t>
            </a:r>
            <a:r>
              <a:rPr lang="pt-BR" altLang="pt-BR" sz="2800" b="1" dirty="0" err="1">
                <a:highlight>
                  <a:srgbClr val="FFFF00"/>
                </a:highlight>
                <a:latin typeface="Arial" panose="020B0604020202020204" pitchFamily="34" charset="0"/>
                <a:cs typeface="Arial" panose="020B0604020202020204" pitchFamily="34" charset="0"/>
              </a:rPr>
              <a:t>Tognato</a:t>
            </a:r>
            <a:endParaRPr lang="pt-BR" altLang="pt-BR" sz="2400" b="1" dirty="0">
              <a:latin typeface="Arial" panose="020B0604020202020204" pitchFamily="34" charset="0"/>
              <a:cs typeface="Arial" panose="020B0604020202020204" pitchFamily="34" charset="0"/>
            </a:endParaRPr>
          </a:p>
          <a:p>
            <a:pPr>
              <a:buNone/>
              <a:defRPr/>
            </a:pPr>
            <a:endParaRPr lang="pt-BR" altLang="pt-BR" sz="1600" b="1" dirty="0">
              <a:solidFill>
                <a:srgbClr val="14141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8217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3347840"/>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Atestado de capacidade técnica (proc. 850625/15)</a:t>
            </a:r>
          </a:p>
          <a:p>
            <a:pPr algn="just">
              <a:lnSpc>
                <a:spcPct val="150000"/>
              </a:lnSpc>
            </a:pPr>
            <a:r>
              <a:rPr lang="pt-BR" sz="2400" dirty="0">
                <a:latin typeface="Arial" panose="020B0604020202020204" pitchFamily="34" charset="0"/>
                <a:cs typeface="Arial" panose="020B0604020202020204" pitchFamily="34" charset="0"/>
              </a:rPr>
              <a:t>Trata-se de Representação com pedido de liminar instaurada aos 27/10/2015, em virtude de petição de STRATEGOS ENGENHARIA, INFORMÁTICA E CONSULTORIA LTDA em face do COPEL DISTRIBUIÇÃO S.A. haja vista </a:t>
            </a:r>
            <a:r>
              <a:rPr lang="pt-BR" sz="2400" dirty="0">
                <a:highlight>
                  <a:srgbClr val="FFFF00"/>
                </a:highlight>
                <a:latin typeface="Arial" panose="020B0604020202020204" pitchFamily="34" charset="0"/>
                <a:cs typeface="Arial" panose="020B0604020202020204" pitchFamily="34" charset="0"/>
              </a:rPr>
              <a:t>a imposição de limitação à competição pontuada no item </a:t>
            </a:r>
            <a:r>
              <a:rPr lang="pt-BR" sz="2400" dirty="0">
                <a:latin typeface="Arial" panose="020B0604020202020204" pitchFamily="34" charset="0"/>
                <a:cs typeface="Arial" panose="020B0604020202020204" pitchFamily="34" charset="0"/>
              </a:rPr>
              <a:t>10.4 do Pregão COPEL DIS SGD 150538.</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810401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009833"/>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Atestado de capacidade técnica (proc. 850625/15)</a:t>
            </a:r>
          </a:p>
          <a:p>
            <a:pPr algn="just">
              <a:lnSpc>
                <a:spcPct val="150000"/>
              </a:lnSpc>
            </a:pPr>
            <a:r>
              <a:rPr lang="pt-BR" sz="2400" dirty="0">
                <a:latin typeface="Arial" panose="020B0604020202020204" pitchFamily="34" charset="0"/>
                <a:cs typeface="Arial" panose="020B0604020202020204" pitchFamily="34" charset="0"/>
              </a:rPr>
              <a:t>Dispositivo </a:t>
            </a:r>
          </a:p>
          <a:p>
            <a:pPr algn="just">
              <a:lnSpc>
                <a:spcPct val="150000"/>
              </a:lnSpc>
            </a:pPr>
            <a:r>
              <a:rPr lang="pt-BR" sz="2400" dirty="0">
                <a:latin typeface="Arial" panose="020B0604020202020204" pitchFamily="34" charset="0"/>
                <a:cs typeface="Arial" panose="020B0604020202020204" pitchFamily="34" charset="0"/>
              </a:rPr>
              <a:t>Isto posto VOTO pelo conhecimento e pela PROCEDÊNCIA da presente REPRESENTAÇÃO em face de VLADEMIR SANTO DALEFFE, ante a ofensa ao artigo art. 30, inciso II, §§3º e 5º da lei de licitações. </a:t>
            </a:r>
          </a:p>
          <a:p>
            <a:pPr algn="just">
              <a:lnSpc>
                <a:spcPct val="150000"/>
              </a:lnSpc>
            </a:pPr>
            <a:r>
              <a:rPr lang="pt-BR" sz="2400" dirty="0">
                <a:latin typeface="Arial" panose="020B0604020202020204" pitchFamily="34" charset="0"/>
                <a:cs typeface="Arial" panose="020B0604020202020204" pitchFamily="34" charset="0"/>
              </a:rPr>
              <a:t>Por decorrência, DETERMINO a </a:t>
            </a:r>
            <a:r>
              <a:rPr lang="pt-BR" sz="2400" dirty="0">
                <a:highlight>
                  <a:srgbClr val="FFFF00"/>
                </a:highlight>
                <a:latin typeface="Arial" panose="020B0604020202020204" pitchFamily="34" charset="0"/>
                <a:cs typeface="Arial" panose="020B0604020202020204" pitchFamily="34" charset="0"/>
              </a:rPr>
              <a:t>exclusão da cláusula de exclusividade de atestados de capacidade técnica oriundos privativamente de provedores de energia elétrica inserta</a:t>
            </a:r>
            <a:r>
              <a:rPr lang="pt-BR" sz="2400" dirty="0">
                <a:latin typeface="Arial" panose="020B0604020202020204" pitchFamily="34" charset="0"/>
                <a:cs typeface="Arial" panose="020B0604020202020204" pitchFamily="34" charset="0"/>
              </a:rPr>
              <a:t> no item 10.4 do Pregão COPEL DIS SGD 150538, habilitando, consequentemente, maior número de concorrentes. </a:t>
            </a:r>
          </a:p>
        </p:txBody>
      </p:sp>
    </p:spTree>
    <p:extLst>
      <p:ext uri="{BB962C8B-B14F-4D97-AF65-F5344CB8AC3E}">
        <p14:creationId xmlns:p14="http://schemas.microsoft.com/office/powerpoint/2010/main" val="14440910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4DD84CD-4D7C-1C68-7724-CC8A2A29CFFA}"/>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69C0FF1E-3F7F-BED7-9C50-17F4F8CA1765}"/>
              </a:ext>
            </a:extLst>
          </p:cNvPr>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2311D37C-4FF6-AC32-370A-D0589C0A3A63}"/>
              </a:ext>
            </a:extLst>
          </p:cNvPr>
          <p:cNvSpPr txBox="1"/>
          <p:nvPr/>
        </p:nvSpPr>
        <p:spPr>
          <a:xfrm>
            <a:off x="360608" y="1376338"/>
            <a:ext cx="11475791" cy="3347840"/>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Atestado de capacidade técnica (proc. 850625/15)</a:t>
            </a:r>
          </a:p>
          <a:p>
            <a:pPr algn="just">
              <a:lnSpc>
                <a:spcPct val="150000"/>
              </a:lnSpc>
            </a:pPr>
            <a:r>
              <a:rPr lang="pt-BR" sz="2400" dirty="0">
                <a:latin typeface="Arial" panose="020B0604020202020204" pitchFamily="34" charset="0"/>
                <a:cs typeface="Arial" panose="020B0604020202020204" pitchFamily="34" charset="0"/>
              </a:rPr>
              <a:t>Dispositivo </a:t>
            </a:r>
          </a:p>
          <a:p>
            <a:pPr algn="just">
              <a:lnSpc>
                <a:spcPct val="150000"/>
              </a:lnSpc>
            </a:pPr>
            <a:r>
              <a:rPr lang="pt-BR" sz="2400" dirty="0">
                <a:latin typeface="Arial" panose="020B0604020202020204" pitchFamily="34" charset="0"/>
                <a:cs typeface="Arial" panose="020B0604020202020204" pitchFamily="34" charset="0"/>
              </a:rPr>
              <a:t>Por fim, ao tema “quantidade de leituras e impressões simultâneas exigidas para os atestados de capacidade técnica operacional” RECOMENDO atenção à jurisprudência paradigma, com vistas a esquivar-se de novas e potenciais suspensões.</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920684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2239844"/>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Capital social e garantia da proposta (proc. 651509/15)</a:t>
            </a:r>
          </a:p>
          <a:p>
            <a:pPr algn="just">
              <a:lnSpc>
                <a:spcPct val="150000"/>
              </a:lnSpc>
            </a:pPr>
            <a:r>
              <a:rPr lang="pt-BR" sz="2400" dirty="0">
                <a:latin typeface="Arial" panose="020B0604020202020204" pitchFamily="34" charset="0"/>
                <a:cs typeface="Arial" panose="020B0604020202020204" pitchFamily="34" charset="0"/>
              </a:rPr>
              <a:t>Trata-se de Representação com pedido de liminar instaurada aos 19/08/2015, em virtude de petição de TECDATA SERVIÇOS LTDA. em face de SANEPAR haja vista a existência de possíveis vícios na Concorrência 119/20151 , quais sejam:</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058321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4938916"/>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Capital social e garantia da proposta (proc. 651509/15)</a:t>
            </a:r>
          </a:p>
          <a:p>
            <a:pPr marL="342900" indent="-34290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exigência de demonstração de capital social mínimo (Capítulo VI, subitem 11.4) cumulada com apresentação de garantia de manutenção da proposta de preços (Capítulo III, item 2); </a:t>
            </a:r>
          </a:p>
          <a:p>
            <a:pPr marL="342900" indent="-34290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exigência de capital social integralizado até a data prevista para a abertura da licitação (Capítulo VI, subitem 11.4); </a:t>
            </a:r>
          </a:p>
          <a:p>
            <a:pPr marL="342900" indent="-342900" algn="just">
              <a:lnSpc>
                <a:spcPct val="150000"/>
              </a:lnSpc>
              <a:spcBef>
                <a:spcPts val="200"/>
              </a:spcBef>
              <a:spcAft>
                <a:spcPts val="200"/>
              </a:spcAft>
              <a:buFont typeface="Arial" panose="020B0604020202020204" pitchFamily="34" charset="0"/>
              <a:buChar char="•"/>
            </a:pPr>
            <a:r>
              <a:rPr lang="pt-BR" sz="2100" dirty="0">
                <a:latin typeface="Arial" panose="020B0604020202020204" pitchFamily="34" charset="0"/>
                <a:cs typeface="Arial" panose="020B0604020202020204" pitchFamily="34" charset="0"/>
              </a:rPr>
              <a:t>exigência de garantia prestada na forma de seguro-garantia, acompanhada de Certidão de Regularidade Operacional junto à SUSEP e carta fiança, acompanhada da autorização de funcionamento emitida pelo Banco Central do Brasil (Capítulo III, subitens 2.2 e 2.3); </a:t>
            </a:r>
            <a:endParaRPr lang="pt-BR" sz="21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98849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240665"/>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Capital social e garantia da proposta (proc. 651509/15)</a:t>
            </a:r>
          </a:p>
          <a:p>
            <a:pPr marL="457200" indent="-45720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exigência de atestados técnicos em quantitativos iguais ou superiores a 100% das parcelas de maior relevância (subitem 10.3 – quadro A); </a:t>
            </a:r>
          </a:p>
          <a:p>
            <a:pPr marL="457200" indent="-45720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exigência de atestados de capacidade técnica relativos a serviços de baixa relevância e valor pouco significativo do objeto da licitação;</a:t>
            </a:r>
          </a:p>
          <a:p>
            <a:pPr marL="457200" indent="-45720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exigência de atestados técnicos com detalhes específicos; </a:t>
            </a:r>
          </a:p>
          <a:p>
            <a:pPr marL="457200" indent="-45720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atestados de qualificação técnica operacional e profissional incompatíveis entre si; </a:t>
            </a:r>
          </a:p>
          <a:p>
            <a:pPr marL="457200" indent="-45720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exigência de visto junto ao CREA-PR (Capítulo VI, subitens 10.2 e 10.3);</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847160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3901837"/>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Abertura das propostas (proc. 1139706/14)</a:t>
            </a:r>
          </a:p>
          <a:p>
            <a:pPr algn="just">
              <a:lnSpc>
                <a:spcPct val="150000"/>
              </a:lnSpc>
            </a:pPr>
            <a:r>
              <a:rPr lang="pt-BR" sz="2400" dirty="0">
                <a:latin typeface="Arial" panose="020B0604020202020204" pitchFamily="34" charset="0"/>
                <a:cs typeface="Arial" panose="020B0604020202020204" pitchFamily="34" charset="0"/>
              </a:rPr>
              <a:t>Trata-se de Representação com pedido de liminar instaurada aos 12/12/2014, em virtude de petição de CONCREMAT ENGENHARIA E TECNOLOGIA LTDA. e ESTEIO ENGENHARIA E AEROLEVANTAMENTOS S.A. em face do AGENCIA REGULADORA DE SERVIÇOS PÚBLICOS DELEGADOS DE INFRAESTRUTURA DO PARANÁ - AGEPAR haja vista a existência de potenciais vícios na elaboração e condução da Concorrência 01/2014 , quais sejam:</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700386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138073"/>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Abertura das propostas (proc. 1139706/14)</a:t>
            </a:r>
          </a:p>
          <a:p>
            <a:pPr marL="342900" indent="-34290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Ilegalidade da abertura da proposta de preços simultaneamente à proposta técnica, com aferição desta em momento posterior; </a:t>
            </a:r>
          </a:p>
          <a:p>
            <a:pPr marL="342900" indent="-34290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Subjetividade e ausência de motivação do julgamento técnico, com ofensa ao princípio do julgamento objetivo;</a:t>
            </a:r>
          </a:p>
          <a:p>
            <a:pPr marL="342900" indent="-34290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Ilegalidade da pontuação em experiência anterior, por se tratar de questão relativa à habilitação técnica, agravada pela </a:t>
            </a:r>
            <a:r>
              <a:rPr lang="pt-BR" sz="2400" dirty="0" err="1">
                <a:latin typeface="Arial" panose="020B0604020202020204" pitchFamily="34" charset="0"/>
                <a:cs typeface="Arial" panose="020B0604020202020204" pitchFamily="34" charset="0"/>
              </a:rPr>
              <a:t>restritividade</a:t>
            </a:r>
            <a:r>
              <a:rPr lang="pt-BR" sz="2400" dirty="0">
                <a:latin typeface="Arial" panose="020B0604020202020204" pitchFamily="34" charset="0"/>
                <a:cs typeface="Arial" panose="020B0604020202020204" pitchFamily="34" charset="0"/>
              </a:rPr>
              <a:t> do Edital, notadamente quanto às cláusulas 17.3.1.4, A5, A6 e B2, e 4.1, que pontuam experiências não condizentes com o objeto do certame.</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907611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54612"/>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a:t>
            </a:r>
            <a:r>
              <a:rPr lang="pt-BR" sz="22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t>
            </a:r>
            <a:endParaRPr lang="pt-BR" sz="22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262979"/>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Indícios de direcionamento (proc. 420000/13)</a:t>
            </a:r>
          </a:p>
          <a:p>
            <a:pPr algn="just">
              <a:lnSpc>
                <a:spcPct val="150000"/>
              </a:lnSpc>
            </a:pPr>
            <a:r>
              <a:rPr lang="pt-BR" sz="2400" dirty="0">
                <a:latin typeface="Arial" panose="020B0604020202020204" pitchFamily="34" charset="0"/>
                <a:cs typeface="Arial" panose="020B0604020202020204" pitchFamily="34" charset="0"/>
              </a:rPr>
              <a:t>Tratam os autos de Representação com pedido de cautelar instaurada aos 27/06/2013, nos termos do Art. 301 c/c art.2752 , ambos, da Lei Complementar 113/2015, em virtude de petição firmada por EDITORIA ALPHABETTO EIRELI, inscrita no CNPJ 06.284.784/0001-03, em face de DEPARTAMENTO DE </a:t>
            </a:r>
            <a:r>
              <a:rPr lang="pt-BR" sz="2200" dirty="0">
                <a:latin typeface="Arial" panose="020B0604020202020204" pitchFamily="34" charset="0"/>
                <a:cs typeface="Arial" panose="020B0604020202020204" pitchFamily="34" charset="0"/>
              </a:rPr>
              <a:t>TRANSITO DO ESTADO DO PARANÁ. O mote: Impugnação ao Pregão 25/2012 do DETRAN/PR para aquisição e distribuição de 925.000 livros didáticos-alunos e 21.370 livros didáticos professores (Educação no Transito) aos alunos e mestres do 6º ao 9º ano das escolas estaduais paranaenses (biênio 2013-2014), no valor de 21 milhões de reais.</a:t>
            </a:r>
            <a:endParaRPr lang="pt-BR"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212179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3927485"/>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Indícios de direcionamento (proc. 420000/13)</a:t>
            </a:r>
          </a:p>
          <a:p>
            <a:pPr algn="just">
              <a:lnSpc>
                <a:spcPct val="150000"/>
              </a:lnSpc>
            </a:pPr>
            <a:r>
              <a:rPr lang="pt-BR" sz="2400" dirty="0">
                <a:latin typeface="Arial" panose="020B0604020202020204" pitchFamily="34" charset="0"/>
                <a:cs typeface="Arial" panose="020B0604020202020204" pitchFamily="34" charset="0"/>
              </a:rPr>
              <a:t>Contudo, em razão do interesse público evidenciado no feito, penso serem válidos os seguintes esclarecimentos àqueles que atuaram, quer diretamente, quer indiretamente, no processo. São eles:</a:t>
            </a:r>
          </a:p>
          <a:p>
            <a:pPr marL="514350" indent="-51435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A aquisição de bens sob a modalidade pregão deve acontecer somente e tão somente àqueles que se caracterizam no qualitativo comum, com padrões de desempenho e qualidades objetivamente perceptíveis no certame;</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3466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br>
              <a:rPr lang="pt-BR" dirty="0"/>
            </a:br>
            <a:endParaRPr lang="pt-BR" dirty="0"/>
          </a:p>
        </p:txBody>
      </p:sp>
      <p:sp>
        <p:nvSpPr>
          <p:cNvPr id="3" name="Espaço Reservado para Conteúdo 2"/>
          <p:cNvSpPr>
            <a:spLocks noGrp="1"/>
          </p:cNvSpPr>
          <p:nvPr>
            <p:ph idx="1"/>
          </p:nvPr>
        </p:nvSpPr>
        <p:spPr/>
        <p:txBody>
          <a:bodyPr>
            <a:normAutofit/>
          </a:bodyPr>
          <a:lstStyle/>
          <a:p>
            <a:pPr>
              <a:buNone/>
            </a:pPr>
            <a:endParaRPr lang="pt-BR" sz="4000" dirty="0">
              <a:latin typeface="Arial" panose="020B0604020202020204" pitchFamily="34" charset="0"/>
              <a:cs typeface="Arial" panose="020B0604020202020204" pitchFamily="34" charset="0"/>
            </a:endParaRPr>
          </a:p>
          <a:p>
            <a:pPr>
              <a:buNone/>
            </a:pPr>
            <a:r>
              <a:rPr lang="pt-BR" sz="4000" dirty="0">
                <a:latin typeface="Arial" panose="020B0604020202020204" pitchFamily="34" charset="0"/>
                <a:cs typeface="Arial" panose="020B0604020202020204" pitchFamily="34" charset="0"/>
              </a:rPr>
              <a:t>Das 09h às 12h</a:t>
            </a:r>
          </a:p>
          <a:p>
            <a:pPr>
              <a:buNone/>
            </a:pPr>
            <a:endParaRPr lang="pt-BR" sz="4000" dirty="0">
              <a:latin typeface="Arial" panose="020B0604020202020204" pitchFamily="34" charset="0"/>
              <a:cs typeface="Arial" panose="020B0604020202020204" pitchFamily="34" charset="0"/>
            </a:endParaRPr>
          </a:p>
          <a:p>
            <a:pPr>
              <a:buNone/>
            </a:pPr>
            <a:r>
              <a:rPr lang="pt-BR" sz="4000" dirty="0">
                <a:latin typeface="Arial" panose="020B0604020202020204" pitchFamily="34" charset="0"/>
                <a:cs typeface="Arial" panose="020B0604020202020204" pitchFamily="34" charset="0"/>
              </a:rPr>
              <a:t>Dia: 22/05/2025  </a:t>
            </a:r>
          </a:p>
        </p:txBody>
      </p:sp>
      <p:pic>
        <p:nvPicPr>
          <p:cNvPr id="4" name="Imagem 3"/>
          <p:cNvPicPr>
            <a:picLocks noChangeAspect="1"/>
          </p:cNvPicPr>
          <p:nvPr/>
        </p:nvPicPr>
        <p:blipFill>
          <a:blip r:embed="rId4" cstate="print"/>
          <a:stretch>
            <a:fillRect/>
          </a:stretch>
        </p:blipFill>
        <p:spPr>
          <a:xfrm>
            <a:off x="175258" y="655151"/>
            <a:ext cx="1325883" cy="1103005"/>
          </a:xfrm>
          <a:prstGeom prst="rect">
            <a:avLst/>
          </a:prstGeom>
        </p:spPr>
      </p:pic>
      <p:sp>
        <p:nvSpPr>
          <p:cNvPr id="5" name="CaixaDeTexto 4"/>
          <p:cNvSpPr txBox="1"/>
          <p:nvPr/>
        </p:nvSpPr>
        <p:spPr>
          <a:xfrm>
            <a:off x="1631378" y="650160"/>
            <a:ext cx="2777836" cy="1107996"/>
          </a:xfrm>
          <a:prstGeom prst="rect">
            <a:avLst/>
          </a:prstGeom>
          <a:noFill/>
        </p:spPr>
        <p:txBody>
          <a:bodyPr wrap="square" rtlCol="0">
            <a:spAutoFit/>
          </a:bodyPr>
          <a:lstStyle/>
          <a:p>
            <a:r>
              <a:rPr lang="pt-BR" sz="4800" dirty="0">
                <a:latin typeface="Arial" panose="020B0604020202020204" pitchFamily="34" charset="0"/>
                <a:cs typeface="Arial" panose="020B0604020202020204" pitchFamily="34" charset="0"/>
              </a:rPr>
              <a:t>Período:</a:t>
            </a:r>
          </a:p>
          <a:p>
            <a:endParaRPr lang="pt-BR" dirty="0"/>
          </a:p>
        </p:txBody>
      </p:sp>
    </p:spTree>
    <p:extLst>
      <p:ext uri="{BB962C8B-B14F-4D97-AF65-F5344CB8AC3E}">
        <p14:creationId xmlns:p14="http://schemas.microsoft.com/office/powerpoint/2010/main" val="42921361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76EBBF3-12A2-471B-0BF8-FC4F307A8B09}"/>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F955F4C6-99AC-18B6-CF1F-C5C33DEB0023}"/>
              </a:ext>
            </a:extLst>
          </p:cNvPr>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22EC1C0B-42B4-8221-1878-6A254F12983D}"/>
              </a:ext>
            </a:extLst>
          </p:cNvPr>
          <p:cNvSpPr txBox="1"/>
          <p:nvPr/>
        </p:nvSpPr>
        <p:spPr>
          <a:xfrm>
            <a:off x="360608" y="1376338"/>
            <a:ext cx="11475791" cy="4366067"/>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Indícios de direcionamento (proc. 420000/13)</a:t>
            </a:r>
          </a:p>
          <a:p>
            <a:pPr marL="514350" indent="-514350" algn="just">
              <a:lnSpc>
                <a:spcPct val="150000"/>
              </a:lnSpc>
              <a:spcBef>
                <a:spcPts val="200"/>
              </a:spcBef>
              <a:spcAft>
                <a:spcPts val="200"/>
              </a:spcAft>
              <a:buFont typeface="Arial" panose="020B0604020202020204" pitchFamily="34" charset="0"/>
              <a:buChar char="•"/>
            </a:pPr>
            <a:r>
              <a:rPr lang="pt-BR" sz="2300" dirty="0">
                <a:latin typeface="Arial" panose="020B0604020202020204" pitchFamily="34" charset="0"/>
                <a:cs typeface="Arial" panose="020B0604020202020204" pitchFamily="34" charset="0"/>
              </a:rPr>
              <a:t>A definição precisa e suficiente do objeto licitado constitui regra indispensável da competição, até mesmo como pressuposto do postulado de igualdade entre os licitantes, do qual é subsidiário o princípio da publicidade, que envolve o conhecimento, pelos concorrentes potenciais das condições básicas da licitação, constituindo, na hipótese particular da licitação para compra, a quantidade demandada em uma das especificações mínimas e </a:t>
            </a:r>
            <a:r>
              <a:rPr lang="pt-BR" sz="2400" dirty="0">
                <a:latin typeface="Arial" panose="020B0604020202020204" pitchFamily="34" charset="0"/>
                <a:cs typeface="Arial" panose="020B0604020202020204" pitchFamily="34" charset="0"/>
              </a:rPr>
              <a:t>essenciais à definição do objeto do pregão; </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165715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3978782"/>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Indícios de direcionamento (proc. 420000/13)</a:t>
            </a:r>
          </a:p>
          <a:p>
            <a:pPr marL="514350" indent="-51435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Considerando a existência de diversidade de objetos (aquisição de livros, confecção de programas informáticos e apoio pedagógico a professores) induvidoso que o p. da competitividade inserto na Lei 8.666/93, impõe a licitação por lotes6 ; </a:t>
            </a:r>
          </a:p>
          <a:p>
            <a:pPr marL="514350" indent="-51435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Havendo no certame discricionariedade quanto à análise do material, predominantemente intelectual, deve-se optar pelo tipo melhor técnica e preço; </a:t>
            </a:r>
          </a:p>
        </p:txBody>
      </p:sp>
    </p:spTree>
    <p:extLst>
      <p:ext uri="{BB962C8B-B14F-4D97-AF65-F5344CB8AC3E}">
        <p14:creationId xmlns:p14="http://schemas.microsoft.com/office/powerpoint/2010/main" val="42150863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86A27FE-301D-6B45-FF04-F0B38BAA746E}"/>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AF347265-E7DD-559B-AC5F-68CB3CA07D7C}"/>
              </a:ext>
            </a:extLst>
          </p:cNvPr>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DE1B2A10-7C03-597D-826D-D416B04FFD51}"/>
              </a:ext>
            </a:extLst>
          </p:cNvPr>
          <p:cNvSpPr txBox="1"/>
          <p:nvPr/>
        </p:nvSpPr>
        <p:spPr>
          <a:xfrm>
            <a:off x="360608" y="1376338"/>
            <a:ext cx="11475791" cy="3978782"/>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Indícios de direcionamento (proc. 420000/13)</a:t>
            </a:r>
          </a:p>
          <a:p>
            <a:pPr marL="514350" indent="-51435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É mandatório que a Comissão de Avaliação das Amostras tenha conhecimento sobre a matéria em questão e, bem assim, que seja composta por servidores efetivos, tudo a evitar favorecimentos e represálias; </a:t>
            </a:r>
          </a:p>
          <a:p>
            <a:pPr marL="514350" indent="-51435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“Ainda que a natureza opinativa do parecer jurídico afaste, em regra, a responsabilidade de seu emitente, essa subsiste, caso se demonstre culpa ou erro grosseiro.”</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900605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3901837"/>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Aditivo contratual (proc. 38441/11)</a:t>
            </a:r>
          </a:p>
          <a:p>
            <a:pPr algn="just">
              <a:lnSpc>
                <a:spcPct val="150000"/>
              </a:lnSpc>
            </a:pPr>
            <a:r>
              <a:rPr lang="pt-BR" sz="2400" dirty="0">
                <a:latin typeface="Arial" panose="020B0604020202020204" pitchFamily="34" charset="0"/>
                <a:cs typeface="Arial" panose="020B0604020202020204" pitchFamily="34" charset="0"/>
              </a:rPr>
              <a:t>Trata-se de Representação da Lei n.º 8.666/93 apresentada pelo Município de Araucária durante a gestão 2008/2012, de responsabilidade do </a:t>
            </a:r>
            <a:r>
              <a:rPr lang="pt-BR" sz="2400" dirty="0" err="1">
                <a:latin typeface="Arial" panose="020B0604020202020204" pitchFamily="34" charset="0"/>
                <a:cs typeface="Arial" panose="020B0604020202020204" pitchFamily="34" charset="0"/>
              </a:rPr>
              <a:t>ex</a:t>
            </a:r>
            <a:r>
              <a:rPr lang="pt-BR" sz="2400" dirty="0">
                <a:latin typeface="Arial" panose="020B0604020202020204" pitchFamily="34" charset="0"/>
                <a:cs typeface="Arial" panose="020B0604020202020204" pitchFamily="34" charset="0"/>
              </a:rPr>
              <a:t> Prefeito </a:t>
            </a:r>
            <a:r>
              <a:rPr lang="pt-BR" sz="2400" dirty="0" err="1">
                <a:latin typeface="Arial" panose="020B0604020202020204" pitchFamily="34" charset="0"/>
                <a:cs typeface="Arial" panose="020B0604020202020204" pitchFamily="34" charset="0"/>
              </a:rPr>
              <a:t>Albanor</a:t>
            </a:r>
            <a:r>
              <a:rPr lang="pt-BR" sz="2400" dirty="0">
                <a:latin typeface="Arial" panose="020B0604020202020204" pitchFamily="34" charset="0"/>
                <a:cs typeface="Arial" panose="020B0604020202020204" pitchFamily="34" charset="0"/>
              </a:rPr>
              <a:t> José Ferreira Gomes, por meio do Procurador do Município Gilberto Gomes de Lima, em face do Prefeito Municipal </a:t>
            </a:r>
            <a:r>
              <a:rPr lang="pt-BR" sz="2400" dirty="0" err="1">
                <a:latin typeface="Arial" panose="020B0604020202020204" pitchFamily="34" charset="0"/>
                <a:cs typeface="Arial" panose="020B0604020202020204" pitchFamily="34" charset="0"/>
              </a:rPr>
              <a:t>Olizandro</a:t>
            </a:r>
            <a:r>
              <a:rPr lang="pt-BR" sz="2400" dirty="0">
                <a:latin typeface="Arial" panose="020B0604020202020204" pitchFamily="34" charset="0"/>
                <a:cs typeface="Arial" panose="020B0604020202020204" pitchFamily="34" charset="0"/>
              </a:rPr>
              <a:t> José Ferreira (gestões 2005/2008 e 2013/2016), relatando que durante a gestão 2005/2008 esse firmou aditivo contratual para legitimar pagamentos efetuados anteriormente à contratação. </a:t>
            </a:r>
          </a:p>
        </p:txBody>
      </p:sp>
    </p:spTree>
    <p:extLst>
      <p:ext uri="{BB962C8B-B14F-4D97-AF65-F5344CB8AC3E}">
        <p14:creationId xmlns:p14="http://schemas.microsoft.com/office/powerpoint/2010/main" val="14998758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4455835"/>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Aditivo contratual (proc. 38441/11)</a:t>
            </a:r>
          </a:p>
          <a:p>
            <a:pPr algn="just">
              <a:lnSpc>
                <a:spcPct val="150000"/>
              </a:lnSpc>
            </a:pPr>
            <a:r>
              <a:rPr lang="pt-BR" sz="2400" dirty="0">
                <a:latin typeface="Arial" panose="020B0604020202020204" pitchFamily="34" charset="0"/>
                <a:cs typeface="Arial" panose="020B0604020202020204" pitchFamily="34" charset="0"/>
              </a:rPr>
              <a:t>De acordo com a inicial, o ora representado firmou um contrato de prestação de serviços (de n.º 148/2008) com a empresa </a:t>
            </a:r>
            <a:r>
              <a:rPr lang="pt-BR" sz="2400" dirty="0" err="1">
                <a:latin typeface="Arial" panose="020B0604020202020204" pitchFamily="34" charset="0"/>
                <a:cs typeface="Arial" panose="020B0604020202020204" pitchFamily="34" charset="0"/>
              </a:rPr>
              <a:t>Emparlimp</a:t>
            </a:r>
            <a:r>
              <a:rPr lang="pt-BR" sz="2400" dirty="0">
                <a:latin typeface="Arial" panose="020B0604020202020204" pitchFamily="34" charset="0"/>
                <a:cs typeface="Arial" panose="020B0604020202020204" pitchFamily="34" charset="0"/>
              </a:rPr>
              <a:t> - Limpeza Ltda., mediante dispensa de licitação e, nos termos da aludida avença, a vigência do contrato seria de 180 (cento e oitenta) dias, contados a partir da assinatura do instrumento, o que se deu em 28 de abril de 2008. Contudo, posteriormente o gestor representado teria firmado aditivo contratual para alterar o termo inicial da contratação, a fim de retroagir seus efeitos financeiros para 30 de janeiro de 2008.</a:t>
            </a:r>
            <a:endParaRPr lang="pt-BR"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919211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3346557"/>
          </a:xfrm>
          <a:prstGeom prst="rect">
            <a:avLst/>
          </a:prstGeom>
          <a:noFill/>
        </p:spPr>
        <p:txBody>
          <a:bodyPr wrap="square" rtlCol="0">
            <a:spAutoFit/>
          </a:bodyPr>
          <a:lstStyle/>
          <a:p>
            <a:pPr algn="just">
              <a:lnSpc>
                <a:spcPct val="150000"/>
              </a:lnSpc>
            </a:pPr>
            <a:r>
              <a:rPr lang="pt-BR" sz="2400" dirty="0">
                <a:effectLst/>
                <a:highlight>
                  <a:srgbClr val="00FFFF"/>
                </a:highlight>
                <a:latin typeface="Arial" panose="020B0604020202020204" pitchFamily="34" charset="0"/>
                <a:ea typeface="Calibri" panose="020F0502020204030204" pitchFamily="34" charset="0"/>
                <a:cs typeface="Arial" panose="020B0604020202020204" pitchFamily="34" charset="0"/>
              </a:rPr>
              <a:t>RECOMENDAÇÕES – ACÓRDÃO 200/2023 TCE-PR</a:t>
            </a:r>
          </a:p>
          <a:p>
            <a:pPr algn="just">
              <a:lnSpc>
                <a:spcPct val="150000"/>
              </a:lnSpc>
            </a:pPr>
            <a:r>
              <a:rPr lang="pt-BR" sz="2400" b="0" i="0" dirty="0">
                <a:effectLst/>
                <a:latin typeface="Tahoma" panose="020B0604030504040204" pitchFamily="34" charset="0"/>
              </a:rPr>
              <a:t>O Pleno do Tribunal de Contas do Estado do Paraná (TCE-PR) </a:t>
            </a:r>
            <a:r>
              <a:rPr lang="pt-BR" sz="2400" b="0" i="0" dirty="0">
                <a:effectLst/>
                <a:highlight>
                  <a:srgbClr val="FFFF00"/>
                </a:highlight>
                <a:latin typeface="Tahoma" panose="020B0604030504040204" pitchFamily="34" charset="0"/>
              </a:rPr>
              <a:t>homologou a emissão de 22 recomendações para quatro municípios</a:t>
            </a:r>
            <a:r>
              <a:rPr lang="pt-BR" sz="2400" b="0" i="0" dirty="0">
                <a:effectLst/>
                <a:latin typeface="Tahoma" panose="020B0604030504040204" pitchFamily="34" charset="0"/>
              </a:rPr>
              <a:t>. </a:t>
            </a:r>
          </a:p>
          <a:p>
            <a:pPr algn="just">
              <a:lnSpc>
                <a:spcPct val="150000"/>
              </a:lnSpc>
            </a:pPr>
            <a:r>
              <a:rPr lang="pt-BR" sz="2400" b="0" i="0" dirty="0">
                <a:effectLst/>
                <a:latin typeface="Tahoma" panose="020B0604030504040204" pitchFamily="34" charset="0"/>
              </a:rPr>
              <a:t>O objetivo das medidas, cujo prazo </a:t>
            </a:r>
            <a:r>
              <a:rPr lang="pt-BR" sz="2400" b="0" i="0" dirty="0">
                <a:effectLst/>
                <a:highlight>
                  <a:srgbClr val="FFFF00"/>
                </a:highlight>
                <a:latin typeface="Tahoma" panose="020B0604030504040204" pitchFamily="34" charset="0"/>
              </a:rPr>
              <a:t>para implementação é de três meses</a:t>
            </a:r>
            <a:r>
              <a:rPr lang="pt-BR" sz="2400" b="0" i="0" dirty="0">
                <a:effectLst/>
                <a:latin typeface="Tahoma" panose="020B0604030504040204" pitchFamily="34" charset="0"/>
              </a:rPr>
              <a:t>, é </a:t>
            </a:r>
            <a:r>
              <a:rPr lang="pt-BR" sz="2400" b="0" i="0" dirty="0">
                <a:effectLst/>
                <a:highlight>
                  <a:srgbClr val="FFFF00"/>
                </a:highlight>
                <a:latin typeface="Tahoma" panose="020B0604030504040204" pitchFamily="34" charset="0"/>
              </a:rPr>
              <a:t>melhorar os controles internos e a gestão sobre as frotas públicas de veículos mantidas pelas prefeituras</a:t>
            </a:r>
            <a:r>
              <a:rPr lang="pt-BR" sz="2400" b="0" i="0" dirty="0">
                <a:effectLst/>
                <a:latin typeface="Tahoma" panose="020B0604030504040204" pitchFamily="34" charset="0"/>
              </a:rPr>
              <a:t>.</a:t>
            </a:r>
            <a:endParaRPr lang="pt-BR"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22362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6001643"/>
          </a:xfrm>
          <a:prstGeom prst="rect">
            <a:avLst/>
          </a:prstGeom>
          <a:noFill/>
        </p:spPr>
        <p:txBody>
          <a:bodyPr wrap="square" rtlCol="0">
            <a:spAutoFit/>
          </a:bodyPr>
          <a:lstStyle/>
          <a:p>
            <a:pPr algn="just"/>
            <a:r>
              <a:rPr lang="pt-BR" sz="2400" dirty="0">
                <a:effectLst/>
                <a:highlight>
                  <a:srgbClr val="00FFFF"/>
                </a:highlight>
                <a:latin typeface="Arial" panose="020B0604020202020204" pitchFamily="34" charset="0"/>
                <a:ea typeface="Calibri" panose="020F0502020204030204" pitchFamily="34" charset="0"/>
                <a:cs typeface="Arial" panose="020B0604020202020204" pitchFamily="34" charset="0"/>
              </a:rPr>
              <a:t>RECOMENDAÇÕES – ACÓRDÃO 200/2023 TCE-PR</a:t>
            </a:r>
          </a:p>
          <a:p>
            <a:pPr algn="just">
              <a:lnSpc>
                <a:spcPct val="150000"/>
              </a:lnSpc>
            </a:pPr>
            <a:r>
              <a:rPr lang="pt-BR" sz="2400" b="0" i="0" dirty="0">
                <a:effectLst/>
                <a:latin typeface="Tahoma" panose="020B0604030504040204" pitchFamily="34" charset="0"/>
              </a:rPr>
              <a:t>O Pleno do Tribunal de Contas do Estado do Paraná (TCE-PR) </a:t>
            </a:r>
            <a:r>
              <a:rPr lang="pt-BR" sz="2400" b="0" i="0" dirty="0">
                <a:effectLst/>
                <a:highlight>
                  <a:srgbClr val="FFFF00"/>
                </a:highlight>
                <a:latin typeface="Tahoma" panose="020B0604030504040204" pitchFamily="34" charset="0"/>
              </a:rPr>
              <a:t>homologou a emissão de 22 recomendações para quatro municípios</a:t>
            </a:r>
            <a:r>
              <a:rPr lang="pt-BR" sz="2400" b="0" i="0" dirty="0">
                <a:effectLst/>
                <a:latin typeface="Tahoma" panose="020B0604030504040204" pitchFamily="34" charset="0"/>
              </a:rPr>
              <a:t>. </a:t>
            </a:r>
          </a:p>
          <a:p>
            <a:pPr algn="just">
              <a:lnSpc>
                <a:spcPct val="150000"/>
              </a:lnSpc>
            </a:pPr>
            <a:r>
              <a:rPr lang="pt-BR" sz="2400" b="0" i="0" dirty="0">
                <a:effectLst/>
                <a:latin typeface="Tahoma" panose="020B0604030504040204" pitchFamily="34" charset="0"/>
              </a:rPr>
              <a:t>As ações foram indicadas pela Coordenadoria de Auditorias (CAUD) do órgão de controle, após esta realizar fiscalização sobre o assunto, entre março e maio do ano passado, junto aos seguintes municípios:  </a:t>
            </a:r>
          </a:p>
          <a:p>
            <a:pPr algn="just">
              <a:lnSpc>
                <a:spcPct val="150000"/>
              </a:lnSpc>
            </a:pPr>
            <a:r>
              <a:rPr lang="pt-BR" sz="3200" b="1" i="0" u="sng" dirty="0">
                <a:solidFill>
                  <a:schemeClr val="tx2">
                    <a:lumMod val="50000"/>
                  </a:schemeClr>
                </a:solidFill>
                <a:effectLst/>
                <a:highlight>
                  <a:srgbClr val="FFFF00"/>
                </a:highlight>
                <a:latin typeface="Tahoma" panose="020B0604030504040204" pitchFamily="34" charset="0"/>
              </a:rPr>
              <a:t>Mauá da Serra, Palmital, </a:t>
            </a:r>
          </a:p>
          <a:p>
            <a:pPr algn="just">
              <a:lnSpc>
                <a:spcPct val="150000"/>
              </a:lnSpc>
            </a:pPr>
            <a:r>
              <a:rPr lang="pt-BR" sz="3200" b="1" i="0" u="sng" dirty="0">
                <a:solidFill>
                  <a:schemeClr val="tx2">
                    <a:lumMod val="50000"/>
                  </a:schemeClr>
                </a:solidFill>
                <a:effectLst/>
                <a:highlight>
                  <a:srgbClr val="FFFF00"/>
                </a:highlight>
                <a:latin typeface="Tahoma" panose="020B0604030504040204" pitchFamily="34" charset="0"/>
              </a:rPr>
              <a:t>Rio Azul e Rio Bonito do Iguaçu. </a:t>
            </a:r>
            <a:endParaRPr lang="pt-BR" sz="2800" b="1" i="0" u="sng" dirty="0">
              <a:solidFill>
                <a:schemeClr val="tx2">
                  <a:lumMod val="50000"/>
                </a:schemeClr>
              </a:solidFill>
              <a:effectLst/>
              <a:highlight>
                <a:srgbClr val="FFFF00"/>
              </a:highlight>
              <a:latin typeface="Tahoma" panose="020B0604030504040204" pitchFamily="34" charset="0"/>
            </a:endParaRPr>
          </a:p>
          <a:p>
            <a:pPr algn="just">
              <a:lnSpc>
                <a:spcPct val="150000"/>
              </a:lnSpc>
            </a:pPr>
            <a:r>
              <a:rPr lang="pt-BR" sz="2400" b="0" i="0" dirty="0">
                <a:effectLst/>
                <a:latin typeface="Tahoma" panose="020B0604030504040204" pitchFamily="34" charset="0"/>
              </a:rPr>
              <a:t>A atividade estava prevista no Plano Anual de Fiscalização (PAF) de 2022 da Corte.</a:t>
            </a:r>
          </a:p>
          <a:p>
            <a:pPr algn="just"/>
            <a:endParaRPr lang="pt-BR" sz="2400" dirty="0">
              <a:effectLst/>
              <a:latin typeface="Arial" panose="020B0604020202020204" pitchFamily="34" charset="0"/>
              <a:ea typeface="Calibri" panose="020F0502020204030204" pitchFamily="34" charset="0"/>
              <a:cs typeface="Arial" panose="020B0604020202020204" pitchFamily="34" charset="0"/>
            </a:endParaRPr>
          </a:p>
          <a:p>
            <a:pPr algn="just"/>
            <a:endParaRPr lang="pt-BR"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794670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4455835"/>
          </a:xfrm>
          <a:prstGeom prst="rect">
            <a:avLst/>
          </a:prstGeom>
          <a:noFill/>
        </p:spPr>
        <p:txBody>
          <a:bodyPr wrap="square" rtlCol="0">
            <a:spAutoFit/>
          </a:bodyPr>
          <a:lstStyle/>
          <a:p>
            <a:pPr algn="just"/>
            <a:r>
              <a:rPr lang="pt-BR" sz="2400" dirty="0">
                <a:effectLst/>
                <a:latin typeface="Arial" panose="020B0604020202020204" pitchFamily="34" charset="0"/>
                <a:ea typeface="Calibri" panose="020F0502020204030204" pitchFamily="34" charset="0"/>
                <a:cs typeface="Arial" panose="020B0604020202020204" pitchFamily="34" charset="0"/>
              </a:rPr>
              <a:t>RECOMENDAÇÕES – ACÓRDÃO 200/2023 TCE-PR</a:t>
            </a:r>
          </a:p>
          <a:p>
            <a:pPr algn="just"/>
            <a:r>
              <a:rPr lang="pt-BR" sz="240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Impropriedade: Não há rotina adequada de registro de solicitação e utilização dos equipamentos da frota.</a:t>
            </a:r>
            <a:endParaRPr lang="pt-BR" sz="2400" b="1" dirty="0">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buFont typeface="Arial" panose="020B0604020202020204" pitchFamily="34" charset="0"/>
              <a:buChar char="•"/>
            </a:pPr>
            <a:r>
              <a:rPr lang="pt-BR" sz="2400" dirty="0">
                <a:effectLst/>
                <a:latin typeface="Arial" panose="020B0604020202020204" pitchFamily="34" charset="0"/>
                <a:ea typeface="Times New Roman" panose="02020603050405020304" pitchFamily="18" charset="0"/>
                <a:cs typeface="Arial" panose="020B0604020202020204" pitchFamily="34" charset="0"/>
              </a:rPr>
              <a:t>Constituir e implementar atos normativos </a:t>
            </a:r>
            <a:r>
              <a:rPr lang="pt-BR" sz="2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disciplinando rotinas e procedimentos das atividades inerentes à solicitação e registro de utilização </a:t>
            </a:r>
            <a:r>
              <a:rPr lang="pt-BR" sz="2400" dirty="0">
                <a:effectLst/>
                <a:latin typeface="Arial" panose="020B0604020202020204" pitchFamily="34" charset="0"/>
                <a:ea typeface="Times New Roman" panose="02020603050405020304" pitchFamily="18" charset="0"/>
                <a:cs typeface="Arial" panose="020B0604020202020204" pitchFamily="34" charset="0"/>
              </a:rPr>
              <a:t>da frota pública municipal como mecanismo de controle interno administrativo.</a:t>
            </a:r>
            <a:endParaRPr lang="pt-BR" sz="2400" b="1"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buFont typeface="Arial" panose="020B0604020202020204" pitchFamily="34" charset="0"/>
              <a:buChar char="•"/>
            </a:pPr>
            <a:r>
              <a:rPr lang="pt-BR" sz="2400" dirty="0">
                <a:effectLst/>
                <a:latin typeface="Arial" panose="020B0604020202020204" pitchFamily="34" charset="0"/>
                <a:ea typeface="Times New Roman" panose="02020603050405020304" pitchFamily="18" charset="0"/>
                <a:cs typeface="Arial" panose="020B0604020202020204" pitchFamily="34" charset="0"/>
              </a:rPr>
              <a:t>Constituir e </a:t>
            </a:r>
            <a:r>
              <a:rPr lang="pt-BR" sz="2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implementar controle de solicitação e utilização dos equipamentos pesados das secretarias municipais de viação</a:t>
            </a:r>
            <a:r>
              <a:rPr lang="pt-BR" sz="2400" dirty="0">
                <a:effectLst/>
                <a:latin typeface="Arial" panose="020B0604020202020204" pitchFamily="34" charset="0"/>
                <a:ea typeface="Times New Roman" panose="02020603050405020304" pitchFamily="18" charset="0"/>
                <a:cs typeface="Arial" panose="020B0604020202020204" pitchFamily="34" charset="0"/>
              </a:rPr>
              <a:t>, obras ou serviços urbanos por meio de formulário padronizado, preferencialmente eletrônico.</a:t>
            </a:r>
            <a:endParaRPr lang="pt-BR" sz="2400" b="1"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035503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4836645"/>
          </a:xfrm>
          <a:prstGeom prst="rect">
            <a:avLst/>
          </a:prstGeom>
          <a:noFill/>
        </p:spPr>
        <p:txBody>
          <a:bodyPr wrap="square" rtlCol="0">
            <a:spAutoFit/>
          </a:bodyPr>
          <a:lstStyle/>
          <a:p>
            <a:pPr algn="just"/>
            <a:r>
              <a:rPr lang="pt-BR" sz="2400" dirty="0">
                <a:effectLst/>
                <a:latin typeface="Arial" panose="020B0604020202020204" pitchFamily="34" charset="0"/>
                <a:ea typeface="Calibri" panose="020F0502020204030204" pitchFamily="34" charset="0"/>
                <a:cs typeface="Arial" panose="020B0604020202020204" pitchFamily="34" charset="0"/>
              </a:rPr>
              <a:t>RECOMENDAÇÕES – ACÓRDÃO 200/2023 TCE-PR</a:t>
            </a:r>
          </a:p>
          <a:p>
            <a:pPr algn="just"/>
            <a:r>
              <a:rPr lang="pt-BR" sz="240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Impropriedade: Não há rotina adequada de registro de solicitação e utilização dos equipamentos da frota.</a:t>
            </a:r>
            <a:endParaRPr lang="pt-BR" sz="2400" b="1" dirty="0">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buFont typeface="Arial" panose="020B0604020202020204" pitchFamily="34" charset="0"/>
              <a:buChar char="•"/>
            </a:pPr>
            <a:r>
              <a:rPr lang="pt-BR" sz="2000" dirty="0">
                <a:effectLst/>
                <a:latin typeface="Arial" panose="020B0604020202020204" pitchFamily="34" charset="0"/>
                <a:ea typeface="Times New Roman" panose="02020603050405020304" pitchFamily="18" charset="0"/>
                <a:cs typeface="Arial" panose="020B0604020202020204" pitchFamily="34" charset="0"/>
              </a:rPr>
              <a:t>Implementar </a:t>
            </a:r>
            <a:r>
              <a:rPr lang="pt-BR"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preenchimento completo de controles da utilização de cada veículo ou equipamento</a:t>
            </a:r>
            <a:r>
              <a:rPr lang="pt-BR" sz="2000" dirty="0">
                <a:effectLst/>
                <a:latin typeface="Arial" panose="020B0604020202020204" pitchFamily="34" charset="0"/>
                <a:ea typeface="Times New Roman" panose="02020603050405020304" pitchFamily="18" charset="0"/>
                <a:cs typeface="Arial" panose="020B0604020202020204" pitchFamily="34" charset="0"/>
              </a:rPr>
              <a:t>, sob a fiscalização e controle de cada secretaria ou departamento municipal.</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buFont typeface="Arial" panose="020B0604020202020204" pitchFamily="34" charset="0"/>
              <a:buChar char="•"/>
            </a:pPr>
            <a:r>
              <a:rPr lang="pt-BR" sz="2000" dirty="0">
                <a:effectLst/>
                <a:latin typeface="Arial" panose="020B0604020202020204" pitchFamily="34" charset="0"/>
                <a:ea typeface="Times New Roman" panose="02020603050405020304" pitchFamily="18" charset="0"/>
                <a:cs typeface="Arial" panose="020B0604020202020204" pitchFamily="34" charset="0"/>
              </a:rPr>
              <a:t>A partir dos atos normativos que disciplinem rotinas e procedimentos das atividades inerentes à solicitação e registro de utilização da frota pública municipal, </a:t>
            </a:r>
            <a:r>
              <a:rPr lang="pt-BR"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delimitar por meio de designações formais os agentes autorizados a utilizarem os veículos e equipamentos</a:t>
            </a:r>
            <a:r>
              <a:rPr lang="pt-BR" sz="2000" dirty="0">
                <a:effectLst/>
                <a:latin typeface="Arial" panose="020B0604020202020204" pitchFamily="34" charset="0"/>
                <a:ea typeface="Times New Roman" panose="02020603050405020304" pitchFamily="18" charset="0"/>
                <a:cs typeface="Arial" panose="020B0604020202020204" pitchFamily="34" charset="0"/>
              </a:rPr>
              <a:t> de cada secretaria municipal.</a:t>
            </a:r>
            <a:endParaRPr lang="pt-BR" sz="2000" b="1"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buFont typeface="Arial" panose="020B0604020202020204" pitchFamily="34" charset="0"/>
              <a:buChar char="•"/>
            </a:pPr>
            <a:r>
              <a:rPr lang="pt-BR" sz="2000" dirty="0">
                <a:effectLst/>
                <a:latin typeface="Arial" panose="020B0604020202020204" pitchFamily="34" charset="0"/>
                <a:ea typeface="Times New Roman" panose="02020603050405020304" pitchFamily="18" charset="0"/>
                <a:cs typeface="Arial" panose="020B0604020202020204" pitchFamily="34" charset="0"/>
              </a:rPr>
              <a:t>Implementar, por meio da controladoria interna, </a:t>
            </a:r>
            <a:r>
              <a:rPr lang="pt-BR"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controles avaliativos da rotina de registro de solicitação e utilização dos equipamentos </a:t>
            </a:r>
            <a:r>
              <a:rPr lang="pt-BR" sz="2000" dirty="0">
                <a:effectLst/>
                <a:latin typeface="Arial" panose="020B0604020202020204" pitchFamily="34" charset="0"/>
                <a:ea typeface="Times New Roman" panose="02020603050405020304" pitchFamily="18" charset="0"/>
                <a:cs typeface="Arial" panose="020B0604020202020204" pitchFamily="34" charset="0"/>
              </a:rPr>
              <a:t>da frota.</a:t>
            </a:r>
            <a:endParaRPr lang="pt-BR"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773215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3944093"/>
          </a:xfrm>
          <a:prstGeom prst="rect">
            <a:avLst/>
          </a:prstGeom>
          <a:noFill/>
        </p:spPr>
        <p:txBody>
          <a:bodyPr wrap="square" rtlCol="0">
            <a:spAutoFit/>
          </a:bodyPr>
          <a:lstStyle/>
          <a:p>
            <a:pPr algn="just"/>
            <a:r>
              <a:rPr lang="pt-BR" sz="2400" dirty="0">
                <a:effectLst/>
                <a:latin typeface="Arial" panose="020B0604020202020204" pitchFamily="34" charset="0"/>
                <a:ea typeface="Calibri" panose="020F0502020204030204" pitchFamily="34" charset="0"/>
                <a:cs typeface="Arial" panose="020B0604020202020204" pitchFamily="34" charset="0"/>
              </a:rPr>
              <a:t>RECOMENDAÇÕES – ACÓRDÃO 200/2023 TCE-PR</a:t>
            </a:r>
          </a:p>
          <a:p>
            <a:pPr algn="just"/>
            <a:r>
              <a:rPr lang="pt-BR" sz="200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Impropriedade: Não há rotina adequada para registro do abastecimento de combustíveis.</a:t>
            </a:r>
            <a:endParaRPr lang="pt-BR" sz="2000" b="1" dirty="0">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buFont typeface="Arial" panose="020B0604020202020204" pitchFamily="34" charset="0"/>
              <a:buChar char="•"/>
            </a:pPr>
            <a:r>
              <a:rPr lang="pt-BR" sz="2000" dirty="0">
                <a:effectLst/>
                <a:latin typeface="Arial" panose="020B0604020202020204" pitchFamily="34" charset="0"/>
                <a:ea typeface="Times New Roman" panose="02020603050405020304" pitchFamily="18" charset="0"/>
                <a:cs typeface="Arial" panose="020B0604020202020204" pitchFamily="34" charset="0"/>
              </a:rPr>
              <a:t>Constituir e implementar </a:t>
            </a:r>
            <a:r>
              <a:rPr lang="pt-BR"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atos normativos disciplinando rotinas e procedimentos das atividades inerentes aos abastecimentos</a:t>
            </a:r>
            <a:r>
              <a:rPr lang="pt-BR" sz="2000" dirty="0">
                <a:effectLst/>
                <a:latin typeface="Arial" panose="020B0604020202020204" pitchFamily="34" charset="0"/>
                <a:ea typeface="Times New Roman" panose="02020603050405020304" pitchFamily="18" charset="0"/>
                <a:cs typeface="Arial" panose="020B0604020202020204" pitchFamily="34" charset="0"/>
              </a:rPr>
              <a:t> da frota pública municipal.</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buFont typeface="Arial" panose="020B0604020202020204" pitchFamily="34" charset="0"/>
              <a:buChar char="•"/>
            </a:pPr>
            <a:r>
              <a:rPr lang="pt-BR" sz="2000" dirty="0">
                <a:effectLst/>
                <a:latin typeface="Arial" panose="020B0604020202020204" pitchFamily="34" charset="0"/>
                <a:ea typeface="Times New Roman" panose="02020603050405020304" pitchFamily="18" charset="0"/>
                <a:cs typeface="Arial" panose="020B0604020202020204" pitchFamily="34" charset="0"/>
              </a:rPr>
              <a:t>A partir dos atos normativos que disciplinem rotinas e procedimentos das atividades inerentes aos abastecimentos da frota pública municipal, </a:t>
            </a:r>
            <a:r>
              <a:rPr lang="pt-BR"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delimitar por meio de designações formais as funções de autorização, aprovação, execução, controle e contabilização das operações, observando compatibilidade entre as atribuições do cargo de cada servidor</a:t>
            </a:r>
            <a:r>
              <a:rPr lang="pt-BR" sz="2000" dirty="0">
                <a:effectLst/>
                <a:latin typeface="Arial" panose="020B0604020202020204" pitchFamily="34" charset="0"/>
                <a:ea typeface="Times New Roman" panose="02020603050405020304" pitchFamily="18" charset="0"/>
                <a:cs typeface="Arial" panose="020B0604020202020204" pitchFamily="34" charset="0"/>
              </a:rPr>
              <a:t> designado e a respectiva função, evitando, assim, o acúmulo de funções por parte de um mesmo servidor.</a:t>
            </a:r>
            <a:endParaRPr lang="pt-BR" sz="2000" b="1"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27698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38133"/>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171737"/>
          </a:xfrm>
          <a:prstGeom prst="rect">
            <a:avLst/>
          </a:prstGeom>
          <a:noFill/>
        </p:spPr>
        <p:txBody>
          <a:bodyPr wrap="square" rtlCol="0">
            <a:spAutoFit/>
          </a:bodyPr>
          <a:lstStyle/>
          <a:p>
            <a:pPr algn="just">
              <a:lnSpc>
                <a:spcPct val="150000"/>
              </a:lnSpc>
            </a:pPr>
            <a:r>
              <a:rPr lang="pt-BR" sz="3200" dirty="0">
                <a:highlight>
                  <a:srgbClr val="FFFF00"/>
                </a:highlight>
                <a:latin typeface="Arial" panose="020B0604020202020204" pitchFamily="34" charset="0"/>
                <a:ea typeface="Calibri" panose="020F0502020204030204" pitchFamily="34" charset="0"/>
                <a:cs typeface="Arial" panose="020B0604020202020204" pitchFamily="34" charset="0"/>
              </a:rPr>
              <a:t>Alertas e orientações sobre:</a:t>
            </a:r>
          </a:p>
          <a:p>
            <a:pPr marL="457200" indent="-457200" algn="just">
              <a:lnSpc>
                <a:spcPct val="150000"/>
              </a:lnSpc>
              <a:buFont typeface="Wingdings" panose="05000000000000000000" pitchFamily="2" charset="2"/>
              <a:buChar char="ü"/>
            </a:pPr>
            <a:r>
              <a:rPr lang="pt-BR" sz="3200" dirty="0">
                <a:latin typeface="Arial" panose="020B0604020202020204" pitchFamily="34" charset="0"/>
                <a:ea typeface="Calibri" panose="020F0502020204030204" pitchFamily="34" charset="0"/>
                <a:cs typeface="Arial" panose="020B0604020202020204" pitchFamily="34" charset="0"/>
              </a:rPr>
              <a:t>Controle de peças;</a:t>
            </a:r>
          </a:p>
          <a:p>
            <a:pPr marL="457200" indent="-457200" algn="just">
              <a:lnSpc>
                <a:spcPct val="150000"/>
              </a:lnSpc>
              <a:buFont typeface="Wingdings" panose="05000000000000000000" pitchFamily="2" charset="2"/>
              <a:buChar char="ü"/>
            </a:pPr>
            <a:r>
              <a:rPr lang="pt-BR" sz="3200" dirty="0">
                <a:effectLst/>
                <a:latin typeface="Arial" panose="020B0604020202020204" pitchFamily="34" charset="0"/>
                <a:ea typeface="Calibri" panose="020F0502020204030204" pitchFamily="34" charset="0"/>
                <a:cs typeface="Arial" panose="020B0604020202020204" pitchFamily="34" charset="0"/>
              </a:rPr>
              <a:t>Control</a:t>
            </a:r>
            <a:r>
              <a:rPr lang="pt-BR" sz="3200" dirty="0">
                <a:latin typeface="Arial" panose="020B0604020202020204" pitchFamily="34" charset="0"/>
                <a:ea typeface="Calibri" panose="020F0502020204030204" pitchFamily="34" charset="0"/>
                <a:cs typeface="Arial" panose="020B0604020202020204" pitchFamily="34" charset="0"/>
              </a:rPr>
              <a:t>e de pneus;</a:t>
            </a:r>
          </a:p>
          <a:p>
            <a:pPr marL="457200" indent="-457200" algn="just">
              <a:lnSpc>
                <a:spcPct val="150000"/>
              </a:lnSpc>
              <a:buFont typeface="Wingdings" panose="05000000000000000000" pitchFamily="2" charset="2"/>
              <a:buChar char="ü"/>
            </a:pPr>
            <a:r>
              <a:rPr lang="pt-BR" sz="3200" dirty="0">
                <a:effectLst/>
                <a:latin typeface="Arial" panose="020B0604020202020204" pitchFamily="34" charset="0"/>
                <a:ea typeface="Calibri" panose="020F0502020204030204" pitchFamily="34" charset="0"/>
                <a:cs typeface="Arial" panose="020B0604020202020204" pitchFamily="34" charset="0"/>
              </a:rPr>
              <a:t>Controle de movimentação da frota;</a:t>
            </a:r>
          </a:p>
          <a:p>
            <a:pPr marL="457200" indent="-457200" algn="just">
              <a:lnSpc>
                <a:spcPct val="150000"/>
              </a:lnSpc>
              <a:buFont typeface="Wingdings" panose="05000000000000000000" pitchFamily="2" charset="2"/>
              <a:buChar char="ü"/>
            </a:pPr>
            <a:r>
              <a:rPr lang="pt-BR" sz="3200" dirty="0">
                <a:latin typeface="Arial" panose="020B0604020202020204" pitchFamily="34" charset="0"/>
                <a:ea typeface="Calibri" panose="020F0502020204030204" pitchFamily="34" charset="0"/>
                <a:cs typeface="Arial" panose="020B0604020202020204" pitchFamily="34" charset="0"/>
              </a:rPr>
              <a:t>Controle de troca de óleo;</a:t>
            </a:r>
          </a:p>
          <a:p>
            <a:pPr marL="457200" indent="-457200" algn="just">
              <a:lnSpc>
                <a:spcPct val="150000"/>
              </a:lnSpc>
              <a:buFont typeface="Wingdings" panose="05000000000000000000" pitchFamily="2" charset="2"/>
              <a:buChar char="ü"/>
            </a:pPr>
            <a:r>
              <a:rPr lang="pt-BR" sz="3200" dirty="0">
                <a:effectLst/>
                <a:latin typeface="Arial" panose="020B0604020202020204" pitchFamily="34" charset="0"/>
                <a:ea typeface="Calibri" panose="020F0502020204030204" pitchFamily="34" charset="0"/>
                <a:cs typeface="Arial" panose="020B0604020202020204" pitchFamily="34" charset="0"/>
              </a:rPr>
              <a:t>Controle de motorista;</a:t>
            </a:r>
          </a:p>
          <a:p>
            <a:pPr marL="457200" indent="-457200" algn="just">
              <a:lnSpc>
                <a:spcPct val="150000"/>
              </a:lnSpc>
              <a:buFont typeface="Wingdings" panose="05000000000000000000" pitchFamily="2" charset="2"/>
              <a:buChar char="ü"/>
            </a:pPr>
            <a:r>
              <a:rPr lang="pt-BR" sz="3200" dirty="0">
                <a:latin typeface="Arial" panose="020B0604020202020204" pitchFamily="34" charset="0"/>
                <a:ea typeface="Calibri" panose="020F0502020204030204" pitchFamily="34" charset="0"/>
                <a:cs typeface="Arial" panose="020B0604020202020204" pitchFamily="34" charset="0"/>
              </a:rPr>
              <a:t>???????????</a:t>
            </a:r>
            <a:endParaRPr lang="pt-BR" sz="3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731125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3944093"/>
          </a:xfrm>
          <a:prstGeom prst="rect">
            <a:avLst/>
          </a:prstGeom>
          <a:noFill/>
        </p:spPr>
        <p:txBody>
          <a:bodyPr wrap="square" rtlCol="0">
            <a:spAutoFit/>
          </a:bodyPr>
          <a:lstStyle/>
          <a:p>
            <a:pPr algn="just"/>
            <a:r>
              <a:rPr lang="pt-BR" sz="2400" dirty="0">
                <a:effectLst/>
                <a:latin typeface="Arial" panose="020B0604020202020204" pitchFamily="34" charset="0"/>
                <a:ea typeface="Calibri" panose="020F0502020204030204" pitchFamily="34" charset="0"/>
                <a:cs typeface="Arial" panose="020B0604020202020204" pitchFamily="34" charset="0"/>
              </a:rPr>
              <a:t>RECOMENDAÇÕES – ACÓRDÃO 200/2023 TCE-PR</a:t>
            </a:r>
          </a:p>
          <a:p>
            <a:pPr algn="just"/>
            <a:r>
              <a:rPr lang="pt-BR" sz="200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Impropriedade: Não há rotina adequada para registro do abastecimento de combustíveis.</a:t>
            </a:r>
            <a:endParaRPr lang="pt-BR" sz="2000" b="1" dirty="0">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buFont typeface="Arial" panose="020B0604020202020204" pitchFamily="34" charset="0"/>
              <a:buChar char="•"/>
            </a:pPr>
            <a:r>
              <a:rPr lang="pt-BR" sz="2000" dirty="0">
                <a:effectLst/>
                <a:latin typeface="Arial" panose="020B0604020202020204" pitchFamily="34" charset="0"/>
                <a:ea typeface="Times New Roman" panose="02020603050405020304" pitchFamily="18" charset="0"/>
                <a:cs typeface="Arial" panose="020B0604020202020204" pitchFamily="34" charset="0"/>
              </a:rPr>
              <a:t>Constituir e implementar </a:t>
            </a:r>
            <a:r>
              <a:rPr lang="pt-BR"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relatórios gerenciais com periodicidade mínima mensal</a:t>
            </a:r>
            <a:r>
              <a:rPr lang="pt-BR" sz="2000" dirty="0">
                <a:effectLst/>
                <a:latin typeface="Arial" panose="020B0604020202020204" pitchFamily="34" charset="0"/>
                <a:ea typeface="Times New Roman" panose="02020603050405020304" pitchFamily="18" charset="0"/>
                <a:cs typeface="Arial" panose="020B0604020202020204" pitchFamily="34" charset="0"/>
              </a:rPr>
              <a:t>, os quais devem ser encaminhados à controladoria interna, para o controle de combustíveis e lubrificantes.</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buFont typeface="Arial" panose="020B0604020202020204" pitchFamily="34" charset="0"/>
              <a:buChar char="•"/>
            </a:pPr>
            <a:r>
              <a:rPr lang="pt-BR" sz="2000" dirty="0">
                <a:effectLst/>
                <a:latin typeface="Arial" panose="020B0604020202020204" pitchFamily="34" charset="0"/>
                <a:ea typeface="Times New Roman" panose="02020603050405020304" pitchFamily="18" charset="0"/>
                <a:cs typeface="Arial" panose="020B0604020202020204" pitchFamily="34" charset="0"/>
              </a:rPr>
              <a:t>Incluir junto aos procedimentos administrativos de liquidação e pagamento de combustíveis </a:t>
            </a:r>
            <a:r>
              <a:rPr lang="pt-BR"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documentação de suporte que permita identificar de forma clara e precisa o referencial técnico que justifica o preço dos combustíveis fornecidos em cada período</a:t>
            </a:r>
            <a:r>
              <a:rPr lang="pt-BR" sz="2000" dirty="0">
                <a:effectLst/>
                <a:latin typeface="Arial" panose="020B0604020202020204" pitchFamily="34" charset="0"/>
                <a:ea typeface="Times New Roman" panose="02020603050405020304" pitchFamily="18" charset="0"/>
                <a:cs typeface="Arial" panose="020B0604020202020204" pitchFamily="34" charset="0"/>
              </a:rPr>
              <a:t> a que se referem as notas fiscais, bem como os respectivos termos de recebimento de materiais de consumo, em conformidade com as normativas municipais.</a:t>
            </a:r>
            <a:endParaRPr lang="pt-BR" sz="2000" b="1"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135689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2559099"/>
          </a:xfrm>
          <a:prstGeom prst="rect">
            <a:avLst/>
          </a:prstGeom>
          <a:noFill/>
        </p:spPr>
        <p:txBody>
          <a:bodyPr wrap="square" rtlCol="0">
            <a:spAutoFit/>
          </a:bodyPr>
          <a:lstStyle/>
          <a:p>
            <a:pPr algn="just"/>
            <a:r>
              <a:rPr lang="pt-BR" sz="2400" dirty="0">
                <a:effectLst/>
                <a:latin typeface="Arial" panose="020B0604020202020204" pitchFamily="34" charset="0"/>
                <a:ea typeface="Calibri" panose="020F0502020204030204" pitchFamily="34" charset="0"/>
                <a:cs typeface="Arial" panose="020B0604020202020204" pitchFamily="34" charset="0"/>
              </a:rPr>
              <a:t>RECOMENDAÇÕES – ACÓRDÃO 200/2023 TCE-PR</a:t>
            </a:r>
          </a:p>
          <a:p>
            <a:pPr algn="just"/>
            <a:r>
              <a:rPr lang="pt-BR" sz="200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Impropriedade: Não há rotina adequada para registro do abastecimento de combustíveis.</a:t>
            </a:r>
            <a:endParaRPr lang="pt-BR" sz="2000" b="1" dirty="0">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buFont typeface="Arial" panose="020B0604020202020204" pitchFamily="34" charset="0"/>
              <a:buChar char="•"/>
            </a:pPr>
            <a:r>
              <a:rPr lang="pt-BR" sz="2000" dirty="0">
                <a:effectLst/>
                <a:latin typeface="Arial" panose="020B0604020202020204" pitchFamily="34" charset="0"/>
                <a:ea typeface="Times New Roman" panose="02020603050405020304" pitchFamily="18" charset="0"/>
                <a:cs typeface="Arial" panose="020B0604020202020204" pitchFamily="34" charset="0"/>
              </a:rPr>
              <a:t>Utilizar </a:t>
            </a:r>
            <a:r>
              <a:rPr lang="pt-BR"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autorização formal prévia de abastecimentos emitida pelo secretário ou chefe de departamento.</a:t>
            </a:r>
            <a:endParaRPr lang="pt-BR"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buFont typeface="Arial" panose="020B0604020202020204" pitchFamily="34" charset="0"/>
              <a:buChar char="•"/>
            </a:pPr>
            <a:r>
              <a:rPr lang="pt-BR" sz="2000" dirty="0">
                <a:effectLst/>
                <a:latin typeface="Arial" panose="020B0604020202020204" pitchFamily="34" charset="0"/>
                <a:ea typeface="Times New Roman" panose="02020603050405020304" pitchFamily="18" charset="0"/>
                <a:cs typeface="Arial" panose="020B0604020202020204" pitchFamily="34" charset="0"/>
              </a:rPr>
              <a:t>Implementar, por meio da controladoria interna, </a:t>
            </a:r>
            <a:r>
              <a:rPr lang="pt-BR"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controles avaliativos da rotina de abastecimento </a:t>
            </a:r>
            <a:r>
              <a:rPr lang="pt-BR" sz="2000" dirty="0">
                <a:effectLst/>
                <a:latin typeface="Arial" panose="020B0604020202020204" pitchFamily="34" charset="0"/>
                <a:ea typeface="Times New Roman" panose="02020603050405020304" pitchFamily="18" charset="0"/>
                <a:cs typeface="Arial" panose="020B0604020202020204" pitchFamily="34" charset="0"/>
              </a:rPr>
              <a:t>dos equipamentos da frota.</a:t>
            </a:r>
            <a:endParaRPr lang="pt-BR"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334759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4097981"/>
          </a:xfrm>
          <a:prstGeom prst="rect">
            <a:avLst/>
          </a:prstGeom>
          <a:noFill/>
        </p:spPr>
        <p:txBody>
          <a:bodyPr wrap="square" rtlCol="0">
            <a:spAutoFit/>
          </a:bodyPr>
          <a:lstStyle/>
          <a:p>
            <a:pPr algn="just"/>
            <a:r>
              <a:rPr lang="pt-BR" sz="2400" dirty="0">
                <a:effectLst/>
                <a:latin typeface="Arial" panose="020B0604020202020204" pitchFamily="34" charset="0"/>
                <a:ea typeface="Calibri" panose="020F0502020204030204" pitchFamily="34" charset="0"/>
                <a:cs typeface="Arial" panose="020B0604020202020204" pitchFamily="34" charset="0"/>
              </a:rPr>
              <a:t>RECOMENDAÇÕES – ACÓRDÃO 200/2023 TCE-PR</a:t>
            </a:r>
          </a:p>
          <a:p>
            <a:pPr algn="just">
              <a:lnSpc>
                <a:spcPct val="150000"/>
              </a:lnSpc>
            </a:pPr>
            <a:r>
              <a:rPr lang="pt-BR" sz="200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Impropriedade: Não há controles adequados da movimentação de materiais para uso na frota</a:t>
            </a:r>
          </a:p>
          <a:p>
            <a:pPr marL="342900" indent="-342900" algn="just">
              <a:lnSpc>
                <a:spcPct val="150000"/>
              </a:lnSpc>
              <a:buFont typeface="Arial" panose="020B0604020202020204" pitchFamily="34" charset="0"/>
              <a:buChar char="•"/>
            </a:pPr>
            <a:r>
              <a:rPr lang="pt-BR" sz="2000" dirty="0">
                <a:effectLst/>
                <a:latin typeface="Arial" panose="020B0604020202020204" pitchFamily="34" charset="0"/>
                <a:ea typeface="Times New Roman" panose="02020603050405020304" pitchFamily="18" charset="0"/>
                <a:cs typeface="Arial" panose="020B0604020202020204" pitchFamily="34" charset="0"/>
              </a:rPr>
              <a:t>Constituir e implementar </a:t>
            </a:r>
            <a:r>
              <a:rPr lang="pt-BR"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atos normativos disciplinando rotinas e procedimentos das atividades de recebimento, armazenamento e distribuição de materiais </a:t>
            </a:r>
            <a:r>
              <a:rPr lang="pt-BR" sz="2000" dirty="0">
                <a:effectLst/>
                <a:latin typeface="Arial" panose="020B0604020202020204" pitchFamily="34" charset="0"/>
                <a:ea typeface="Times New Roman" panose="02020603050405020304" pitchFamily="18" charset="0"/>
                <a:cs typeface="Arial" panose="020B0604020202020204" pitchFamily="34" charset="0"/>
              </a:rPr>
              <a:t>para uso na frota municipal.</a:t>
            </a:r>
            <a:endParaRPr lang="pt-BR" sz="2000" b="1"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buFont typeface="Arial" panose="020B0604020202020204" pitchFamily="34" charset="0"/>
              <a:buChar char="•"/>
            </a:pPr>
            <a:r>
              <a:rPr lang="pt-BR" sz="2000" dirty="0">
                <a:effectLst/>
                <a:latin typeface="Arial" panose="020B0604020202020204" pitchFamily="34" charset="0"/>
                <a:ea typeface="Times New Roman" panose="02020603050405020304" pitchFamily="18" charset="0"/>
                <a:cs typeface="Arial" panose="020B0604020202020204" pitchFamily="34" charset="0"/>
              </a:rPr>
              <a:t>Constituir e </a:t>
            </a:r>
            <a:r>
              <a:rPr lang="pt-BR"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implementar controle de movimentação de peças para uso nos equipamentos da frota</a:t>
            </a:r>
            <a:r>
              <a:rPr lang="pt-BR" sz="2000" dirty="0">
                <a:effectLst/>
                <a:latin typeface="Arial" panose="020B0604020202020204" pitchFamily="34" charset="0"/>
                <a:ea typeface="Times New Roman" panose="02020603050405020304" pitchFamily="18" charset="0"/>
                <a:cs typeface="Arial" panose="020B0604020202020204" pitchFamily="34" charset="0"/>
              </a:rPr>
              <a:t>.</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buFont typeface="Arial" panose="020B0604020202020204" pitchFamily="34" charset="0"/>
              <a:buChar char="•"/>
            </a:pPr>
            <a:r>
              <a:rPr lang="pt-BR" sz="2000" dirty="0">
                <a:effectLst/>
                <a:latin typeface="Arial" panose="020B0604020202020204" pitchFamily="34" charset="0"/>
                <a:ea typeface="Times New Roman" panose="02020603050405020304" pitchFamily="18" charset="0"/>
                <a:cs typeface="Arial" panose="020B0604020202020204" pitchFamily="34" charset="0"/>
              </a:rPr>
              <a:t>Constituir e </a:t>
            </a:r>
            <a:r>
              <a:rPr lang="pt-BR"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implementar controle de pneus.</a:t>
            </a:r>
            <a:endParaRPr lang="pt-BR" sz="20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buFont typeface="Arial" panose="020B0604020202020204" pitchFamily="34" charset="0"/>
              <a:buChar char="•"/>
            </a:pPr>
            <a:r>
              <a:rPr lang="pt-BR" sz="2000" dirty="0">
                <a:effectLst/>
                <a:latin typeface="Arial" panose="020B0604020202020204" pitchFamily="34" charset="0"/>
                <a:ea typeface="Times New Roman" panose="02020603050405020304" pitchFamily="18" charset="0"/>
                <a:cs typeface="Arial" panose="020B0604020202020204" pitchFamily="34" charset="0"/>
              </a:rPr>
              <a:t>Constituir e </a:t>
            </a:r>
            <a:r>
              <a:rPr lang="pt-BR"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implementar relatórios gerenciais com periodicidade mínima mensal</a:t>
            </a:r>
            <a:r>
              <a:rPr lang="pt-BR" sz="2000" dirty="0">
                <a:effectLst/>
                <a:latin typeface="Arial" panose="020B0604020202020204" pitchFamily="34" charset="0"/>
                <a:ea typeface="Times New Roman" panose="02020603050405020304" pitchFamily="18" charset="0"/>
                <a:cs typeface="Arial" panose="020B0604020202020204" pitchFamily="34" charset="0"/>
              </a:rPr>
              <a:t>, os quais devem ser encaminhados à controladoria interna, a fim de fortalecer os controles de peças e pneus.</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016485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3355149"/>
          </a:xfrm>
          <a:prstGeom prst="rect">
            <a:avLst/>
          </a:prstGeom>
          <a:noFill/>
        </p:spPr>
        <p:txBody>
          <a:bodyPr wrap="square" rtlCol="0">
            <a:spAutoFit/>
          </a:bodyPr>
          <a:lstStyle/>
          <a:p>
            <a:pPr algn="just"/>
            <a:r>
              <a:rPr lang="pt-BR" sz="2400" dirty="0">
                <a:effectLst/>
                <a:latin typeface="Arial" panose="020B0604020202020204" pitchFamily="34" charset="0"/>
                <a:ea typeface="Calibri" panose="020F0502020204030204" pitchFamily="34" charset="0"/>
                <a:cs typeface="Arial" panose="020B0604020202020204" pitchFamily="34" charset="0"/>
              </a:rPr>
              <a:t>RECOMENDAÇÕES – ACÓRDÃO 200/2023 TCE-PR</a:t>
            </a:r>
          </a:p>
          <a:p>
            <a:pPr algn="just"/>
            <a:r>
              <a:rPr lang="pt-BR" sz="205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Impropriedade: Não há controles adequados da movimentação de materiais para uso na frota</a:t>
            </a:r>
          </a:p>
          <a:p>
            <a:pPr marL="342900" indent="-342900" algn="just">
              <a:lnSpc>
                <a:spcPct val="150000"/>
              </a:lnSpc>
              <a:buFont typeface="Arial" panose="020B0604020202020204" pitchFamily="34" charset="0"/>
              <a:buChar char="•"/>
            </a:pPr>
            <a:r>
              <a:rPr lang="pt-BR" sz="2010" dirty="0">
                <a:effectLst/>
                <a:latin typeface="Arial" panose="020B0604020202020204" pitchFamily="34" charset="0"/>
                <a:ea typeface="Times New Roman" panose="02020603050405020304" pitchFamily="18" charset="0"/>
                <a:cs typeface="Arial" panose="020B0604020202020204" pitchFamily="34" charset="0"/>
              </a:rPr>
              <a:t>Implementar </a:t>
            </a:r>
            <a:r>
              <a:rPr lang="pt-BR" sz="201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controles de marcação física ou eletrônica de pneus para uso da frota, de forma que cada pneu adquirido, antes de ser incluído no estoque ou destinado ao equipamento de transporte</a:t>
            </a:r>
            <a:r>
              <a:rPr lang="pt-BR" sz="2010" dirty="0">
                <a:effectLst/>
                <a:latin typeface="Arial" panose="020B0604020202020204" pitchFamily="34" charset="0"/>
                <a:ea typeface="Times New Roman" panose="02020603050405020304" pitchFamily="18" charset="0"/>
                <a:cs typeface="Arial" panose="020B0604020202020204" pitchFamily="34" charset="0"/>
              </a:rPr>
              <a:t>, receba </a:t>
            </a:r>
            <a:r>
              <a:rPr lang="pt-BR" sz="201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identificação sequencial </a:t>
            </a:r>
            <a:r>
              <a:rPr lang="pt-BR" sz="2010" dirty="0">
                <a:effectLst/>
                <a:latin typeface="Arial" panose="020B0604020202020204" pitchFamily="34" charset="0"/>
                <a:ea typeface="Times New Roman" panose="02020603050405020304" pitchFamily="18" charset="0"/>
                <a:cs typeface="Arial" panose="020B0604020202020204" pitchFamily="34" charset="0"/>
              </a:rPr>
              <a:t>que o individualize nos sistemas de controle da frota.</a:t>
            </a:r>
            <a:endParaRPr lang="pt-BR" sz="2010" b="1"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buFont typeface="Arial" panose="020B0604020202020204" pitchFamily="34" charset="0"/>
              <a:buChar char="•"/>
            </a:pPr>
            <a:r>
              <a:rPr lang="pt-BR" sz="2010" dirty="0">
                <a:effectLst/>
                <a:latin typeface="Arial" panose="020B0604020202020204" pitchFamily="34" charset="0"/>
                <a:ea typeface="Times New Roman" panose="02020603050405020304" pitchFamily="18" charset="0"/>
                <a:cs typeface="Arial" panose="020B0604020202020204" pitchFamily="34" charset="0"/>
              </a:rPr>
              <a:t>Implementar, por meio da controladoria interna, controles avaliativos da movimentação de materiais para uso nos equipamentos da frota.</a:t>
            </a:r>
            <a:endParaRPr lang="pt-BR" sz="2010"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176191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3203569"/>
          </a:xfrm>
          <a:prstGeom prst="rect">
            <a:avLst/>
          </a:prstGeom>
          <a:noFill/>
        </p:spPr>
        <p:txBody>
          <a:bodyPr wrap="square" rtlCol="0">
            <a:spAutoFit/>
          </a:bodyPr>
          <a:lstStyle/>
          <a:p>
            <a:pPr algn="just"/>
            <a:r>
              <a:rPr lang="pt-BR" sz="2400" dirty="0">
                <a:effectLst/>
                <a:latin typeface="Arial" panose="020B0604020202020204" pitchFamily="34" charset="0"/>
                <a:ea typeface="Calibri" panose="020F0502020204030204" pitchFamily="34" charset="0"/>
                <a:cs typeface="Arial" panose="020B0604020202020204" pitchFamily="34" charset="0"/>
              </a:rPr>
              <a:t>RECOMENDAÇÕES – ACÓRDÃO 200/2023 TCE-PR</a:t>
            </a:r>
          </a:p>
          <a:p>
            <a:pPr algn="just"/>
            <a:r>
              <a:rPr lang="pt-BR" sz="228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Impropriedade: Não há controle adequado sobre a execução contratual na aquisição de bens e serviços relativos à gestão da frota.</a:t>
            </a:r>
            <a:endParaRPr lang="pt-BR" sz="2280" b="1" dirty="0">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buFont typeface="Arial" panose="020B0604020202020204" pitchFamily="34" charset="0"/>
              <a:buChar char="•"/>
            </a:pPr>
            <a:r>
              <a:rPr lang="pt-BR" sz="2280" dirty="0">
                <a:effectLst/>
                <a:latin typeface="Arial" panose="020B0604020202020204" pitchFamily="34" charset="0"/>
                <a:ea typeface="Times New Roman" panose="02020603050405020304" pitchFamily="18" charset="0"/>
                <a:cs typeface="Arial" panose="020B0604020202020204" pitchFamily="34" charset="0"/>
              </a:rPr>
              <a:t>Implementar rotina para </a:t>
            </a:r>
            <a:r>
              <a:rPr lang="pt-BR" sz="228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fiscalização dos contratos mediante a adoção de registros próprios </a:t>
            </a:r>
            <a:r>
              <a:rPr lang="pt-BR" sz="2280" dirty="0">
                <a:effectLst/>
                <a:latin typeface="Arial" panose="020B0604020202020204" pitchFamily="34" charset="0"/>
                <a:ea typeface="Times New Roman" panose="02020603050405020304" pitchFamily="18" charset="0"/>
                <a:cs typeface="Arial" panose="020B0604020202020204" pitchFamily="34" charset="0"/>
              </a:rPr>
              <a:t>sob a responsabilidade de cada fiscal designado pela administração municipal.</a:t>
            </a:r>
            <a:endParaRPr lang="pt-BR" sz="2280" b="1"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buFont typeface="Arial" panose="020B0604020202020204" pitchFamily="34" charset="0"/>
              <a:buChar char="•"/>
            </a:pPr>
            <a:r>
              <a:rPr lang="pt-BR" sz="2280" dirty="0">
                <a:effectLst/>
                <a:latin typeface="Arial" panose="020B0604020202020204" pitchFamily="34" charset="0"/>
                <a:ea typeface="Times New Roman" panose="02020603050405020304" pitchFamily="18" charset="0"/>
                <a:cs typeface="Arial" panose="020B0604020202020204" pitchFamily="34" charset="0"/>
              </a:rPr>
              <a:t>Constituir e </a:t>
            </a:r>
            <a:r>
              <a:rPr lang="pt-BR" sz="228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implementar controle de serviços </a:t>
            </a:r>
            <a:r>
              <a:rPr lang="pt-BR" sz="2280" dirty="0">
                <a:effectLst/>
                <a:latin typeface="Arial" panose="020B0604020202020204" pitchFamily="34" charset="0"/>
                <a:ea typeface="Times New Roman" panose="02020603050405020304" pitchFamily="18" charset="0"/>
                <a:cs typeface="Arial" panose="020B0604020202020204" pitchFamily="34" charset="0"/>
              </a:rPr>
              <a:t>de manutenção.</a:t>
            </a:r>
            <a:endParaRPr lang="pt-BR" sz="2280" b="1"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18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308761"/>
          </a:xfrm>
          <a:prstGeom prst="rect">
            <a:avLst/>
          </a:prstGeom>
          <a:noFill/>
        </p:spPr>
        <p:txBody>
          <a:bodyPr wrap="square" rtlCol="0">
            <a:spAutoFit/>
          </a:bodyPr>
          <a:lstStyle/>
          <a:p>
            <a:pPr algn="just"/>
            <a:r>
              <a:rPr lang="pt-BR" sz="2400" dirty="0">
                <a:effectLst/>
                <a:latin typeface="Arial" panose="020B0604020202020204" pitchFamily="34" charset="0"/>
                <a:ea typeface="Calibri" panose="020F0502020204030204" pitchFamily="34" charset="0"/>
                <a:cs typeface="Arial" panose="020B0604020202020204" pitchFamily="34" charset="0"/>
              </a:rPr>
              <a:t>RECOMENDAÇÕES – ACÓRDÃO 200/2023 TCE-PR</a:t>
            </a:r>
          </a:p>
          <a:p>
            <a:pPr algn="just"/>
            <a:r>
              <a:rPr lang="pt-BR" sz="228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Impropriedade: Não há controle adequado sobre a execução contratual na aquisição de bens e serviços relativos à gestão da frota.</a:t>
            </a:r>
            <a:endParaRPr lang="pt-BR" sz="2280" b="1" dirty="0">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buFont typeface="Arial" panose="020B0604020202020204" pitchFamily="34" charset="0"/>
              <a:buChar char="•"/>
            </a:pPr>
            <a:r>
              <a:rPr lang="pt-BR" sz="2280" dirty="0">
                <a:effectLst/>
                <a:latin typeface="Arial" panose="020B0604020202020204" pitchFamily="34" charset="0"/>
                <a:ea typeface="Times New Roman" panose="02020603050405020304" pitchFamily="18" charset="0"/>
                <a:cs typeface="Arial" panose="020B0604020202020204" pitchFamily="34" charset="0"/>
              </a:rPr>
              <a:t>Constituir e </a:t>
            </a:r>
            <a:r>
              <a:rPr lang="pt-BR" sz="228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implementar relatórios gerenciais com periodicidade mínima mensal</a:t>
            </a:r>
            <a:r>
              <a:rPr lang="pt-BR" sz="2280" dirty="0">
                <a:effectLst/>
                <a:latin typeface="Arial" panose="020B0604020202020204" pitchFamily="34" charset="0"/>
                <a:ea typeface="Times New Roman" panose="02020603050405020304" pitchFamily="18" charset="0"/>
                <a:cs typeface="Arial" panose="020B0604020202020204" pitchFamily="34" charset="0"/>
              </a:rPr>
              <a:t>, os quais devem ser encaminhados à controladoria interna, a fim de fortalecer os controles dos serviços adquiridos para manutenção da frota.</a:t>
            </a:r>
          </a:p>
          <a:p>
            <a:pPr marL="342900" indent="-342900" algn="just">
              <a:lnSpc>
                <a:spcPct val="150000"/>
              </a:lnSpc>
              <a:buFont typeface="Arial" panose="020B0604020202020204" pitchFamily="34" charset="0"/>
              <a:buChar char="•"/>
            </a:pPr>
            <a:r>
              <a:rPr lang="pt-BR" sz="2280" dirty="0">
                <a:effectLst/>
                <a:latin typeface="Arial" panose="020B0604020202020204" pitchFamily="34" charset="0"/>
                <a:ea typeface="Times New Roman" panose="02020603050405020304" pitchFamily="18" charset="0"/>
                <a:cs typeface="Arial" panose="020B0604020202020204" pitchFamily="34" charset="0"/>
              </a:rPr>
              <a:t>A partir dos atos normativos que disciplinem rotinas e procedimentos das atividades inerentes à fiscalização da execução contratual no âmbito do município, </a:t>
            </a:r>
            <a:r>
              <a:rPr lang="pt-BR" sz="228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delimitar por meio de designações formais os fiscais de cada contrato firmado</a:t>
            </a:r>
            <a:r>
              <a:rPr lang="pt-BR" sz="2280" dirty="0">
                <a:effectLst/>
                <a:latin typeface="Arial" panose="020B0604020202020204" pitchFamily="34" charset="0"/>
                <a:ea typeface="Times New Roman" panose="02020603050405020304" pitchFamily="18" charset="0"/>
                <a:cs typeface="Arial" panose="020B0604020202020204" pitchFamily="34" charset="0"/>
              </a:rPr>
              <a:t>, observando </a:t>
            </a:r>
            <a:r>
              <a:rPr lang="pt-BR" sz="2180" dirty="0">
                <a:effectLst/>
                <a:latin typeface="Arial" panose="020B0604020202020204" pitchFamily="34" charset="0"/>
                <a:ea typeface="Times New Roman" panose="02020603050405020304" pitchFamily="18" charset="0"/>
                <a:cs typeface="Arial" panose="020B0604020202020204" pitchFamily="34" charset="0"/>
              </a:rPr>
              <a:t>compatibilidade entre as atribuições do cargo de cada servidor designado e a respectiva função de fiscalização.</a:t>
            </a:r>
            <a:endParaRPr lang="pt-BR" sz="218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674219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36995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2393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005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266A78A-C2D6-8774-03D1-6DF37CBF277A}"/>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6C49EE4B-4BBF-283B-4030-A708E04F2C45}"/>
              </a:ext>
            </a:extLst>
          </p:cNvPr>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7CD18B82-03D3-6587-2022-469E0752B196}"/>
              </a:ext>
            </a:extLst>
          </p:cNvPr>
          <p:cNvSpPr txBox="1"/>
          <p:nvPr/>
        </p:nvSpPr>
        <p:spPr>
          <a:xfrm>
            <a:off x="360608" y="1376338"/>
            <a:ext cx="11475791" cy="4536819"/>
          </a:xfrm>
          <a:prstGeom prst="rect">
            <a:avLst/>
          </a:prstGeom>
          <a:noFill/>
        </p:spPr>
        <p:txBody>
          <a:bodyPr wrap="square" rtlCol="0">
            <a:spAutoFit/>
          </a:bodyPr>
          <a:lstStyle/>
          <a:p>
            <a:pPr algn="just">
              <a:lnSpc>
                <a:spcPct val="150000"/>
              </a:lnSpc>
            </a:pPr>
            <a:r>
              <a:rPr lang="pt-BR"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Compra de pneus (acórdão 1045/16)</a:t>
            </a:r>
            <a:endParaRPr lang="pt-BR" sz="2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Locação de veículos (Resolução 4123/05)</a:t>
            </a:r>
            <a:endParaRPr lang="pt-BR" sz="2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Compra de peças (acórdão 4739/15)</a:t>
            </a:r>
            <a:endParaRPr lang="pt-BR" sz="2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Terceirização dos serviços de manutenção (acórdão 3843/13)</a:t>
            </a:r>
            <a:endParaRPr lang="pt-BR" sz="2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Compra de veículos (proc. 470305/12)</a:t>
            </a:r>
            <a:endParaRPr lang="pt-BR" sz="2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 Cartão combustível (processo 375631/09)</a:t>
            </a:r>
            <a:endParaRPr lang="pt-BR" sz="2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 Falhas no edital (proc. 1045744/14)</a:t>
            </a:r>
            <a:endParaRPr lang="pt-BR" sz="2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90602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10F9A87-4710-9DEC-F5DD-676D5C4E54F5}"/>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EE0C0E2F-119D-EAB2-92BB-0FBD40249C84}"/>
              </a:ext>
            </a:extLst>
          </p:cNvPr>
          <p:cNvSpPr txBox="1"/>
          <p:nvPr/>
        </p:nvSpPr>
        <p:spPr>
          <a:xfrm>
            <a:off x="256823" y="811369"/>
            <a:ext cx="11303000" cy="438133"/>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E14A6CF2-36CD-FEF3-9457-43F3136A2237}"/>
              </a:ext>
            </a:extLst>
          </p:cNvPr>
          <p:cNvSpPr txBox="1"/>
          <p:nvPr/>
        </p:nvSpPr>
        <p:spPr>
          <a:xfrm>
            <a:off x="360608" y="1376338"/>
            <a:ext cx="11475791" cy="3890489"/>
          </a:xfrm>
          <a:prstGeom prst="rect">
            <a:avLst/>
          </a:prstGeom>
          <a:noFill/>
        </p:spPr>
        <p:txBody>
          <a:bodyPr wrap="square" rtlCol="0">
            <a:spAutoFit/>
          </a:bodyPr>
          <a:lstStyle/>
          <a:p>
            <a:pPr algn="just">
              <a:lnSpc>
                <a:spcPct val="150000"/>
              </a:lnSpc>
            </a:pPr>
            <a:r>
              <a:rPr lang="pt-BR"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 Restrição de competição </a:t>
            </a: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(proc. 12700/13 - acórdãos 300/2013 e 873/13)</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 Atestado de capacidade técnica (proc. 850625/15)</a:t>
            </a:r>
            <a:endParaRPr lang="pt-BR" sz="2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 Capital social e garantia da proposta (proc. 651509/15)</a:t>
            </a:r>
            <a:endParaRPr lang="pt-BR" sz="2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 Abertura das propostas (proc. 1139706/14)</a:t>
            </a:r>
            <a:endParaRPr lang="pt-BR" sz="2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 Indícios de direcionamento (proc. 420000/13)</a:t>
            </a:r>
            <a:endParaRPr lang="pt-BR" sz="2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 Aditivo contratual (proc. 38441/11)</a:t>
            </a:r>
            <a:endParaRPr lang="pt-BR"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13885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38133"/>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Almoxarifado–Obrigações 2025/TCE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2239844"/>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Compra de pneus (acórdão 1045/16)</a:t>
            </a:r>
          </a:p>
          <a:p>
            <a:pPr algn="just">
              <a:lnSpc>
                <a:spcPct val="150000"/>
              </a:lnSpc>
            </a:pPr>
            <a:r>
              <a:rPr lang="pt-BR" sz="2400" dirty="0">
                <a:latin typeface="Arial" panose="020B0604020202020204" pitchFamily="34" charset="0"/>
                <a:cs typeface="Arial" panose="020B0604020202020204" pitchFamily="34" charset="0"/>
              </a:rPr>
              <a:t>Trata-se de Representação da Lei 8.666/93 autuada aos 05/11/2014, formulada por VANDERLEIA SILVA MELO em face do Município de IVAÍ, com impugnações pontuais ao Pregão Presencial 148/2014:</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0162733"/>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2939</TotalTime>
  <Words>5652</Words>
  <Application>Microsoft Office PowerPoint</Application>
  <PresentationFormat>Widescreen</PresentationFormat>
  <Paragraphs>352</Paragraphs>
  <Slides>68</Slides>
  <Notes>62</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68</vt:i4>
      </vt:variant>
    </vt:vector>
  </HeadingPairs>
  <TitlesOfParts>
    <vt:vector size="74" baseType="lpstr">
      <vt:lpstr>Arial</vt:lpstr>
      <vt:lpstr>Calibri</vt:lpstr>
      <vt:lpstr>Calibri Light</vt:lpstr>
      <vt:lpstr>Tahoma</vt:lpstr>
      <vt:lpstr>Wingdings</vt:lpstr>
      <vt:lpstr>Tema do Office</vt:lpstr>
      <vt:lpstr>Apresentação do PowerPoint</vt:lpstr>
      <vt:lpstr>Apresentação do PowerPoint</vt:lpstr>
      <vt:lpstr>Apresentação do PowerPoint</vt:lpstr>
      <vt:lpstr>Apresentação do PowerPoint</vt:lpstr>
      <vt:lpstr>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dc:creator>
  <cp:lastModifiedBy>user</cp:lastModifiedBy>
  <cp:revision>1320</cp:revision>
  <cp:lastPrinted>2024-02-20T23:11:01Z</cp:lastPrinted>
  <dcterms:created xsi:type="dcterms:W3CDTF">2021-01-15T17:03:51Z</dcterms:created>
  <dcterms:modified xsi:type="dcterms:W3CDTF">2025-05-19T17:46:35Z</dcterms:modified>
</cp:coreProperties>
</file>